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57" r:id="rId3"/>
    <p:sldId id="263" r:id="rId4"/>
    <p:sldId id="265" r:id="rId5"/>
    <p:sldId id="266" r:id="rId6"/>
    <p:sldId id="268" r:id="rId7"/>
    <p:sldId id="269" r:id="rId8"/>
    <p:sldId id="270" r:id="rId9"/>
    <p:sldId id="271" r:id="rId10"/>
    <p:sldId id="264" r:id="rId11"/>
    <p:sldId id="273" r:id="rId12"/>
    <p:sldId id="274" r:id="rId13"/>
    <p:sldId id="267" r:id="rId14"/>
    <p:sldId id="259" r:id="rId15"/>
    <p:sldId id="260" r:id="rId16"/>
    <p:sldId id="258" r:id="rId17"/>
    <p:sldId id="276" r:id="rId18"/>
    <p:sldId id="288" r:id="rId19"/>
    <p:sldId id="272" r:id="rId20"/>
    <p:sldId id="277" r:id="rId21"/>
    <p:sldId id="278" r:id="rId22"/>
    <p:sldId id="279" r:id="rId23"/>
    <p:sldId id="280" r:id="rId24"/>
    <p:sldId id="281" r:id="rId25"/>
    <p:sldId id="283" r:id="rId26"/>
    <p:sldId id="289" r:id="rId27"/>
    <p:sldId id="284" r:id="rId28"/>
    <p:sldId id="262" r:id="rId29"/>
    <p:sldId id="282" r:id="rId30"/>
    <p:sldId id="285" r:id="rId31"/>
    <p:sldId id="286" r:id="rId32"/>
    <p:sldId id="287" r:id="rId33"/>
    <p:sldId id="290" r:id="rId34"/>
    <p:sldId id="292" r:id="rId35"/>
    <p:sldId id="293" r:id="rId36"/>
    <p:sldId id="294" r:id="rId37"/>
    <p:sldId id="295" r:id="rId38"/>
    <p:sldId id="296" r:id="rId39"/>
    <p:sldId id="297" r:id="rId40"/>
    <p:sldId id="298" r:id="rId41"/>
    <p:sldId id="300" r:id="rId42"/>
    <p:sldId id="301" r:id="rId43"/>
    <p:sldId id="303" r:id="rId44"/>
    <p:sldId id="304" r:id="rId45"/>
    <p:sldId id="305" r:id="rId46"/>
    <p:sldId id="306" r:id="rId47"/>
    <p:sldId id="302" r:id="rId48"/>
    <p:sldId id="307" r:id="rId49"/>
    <p:sldId id="308" r:id="rId50"/>
    <p:sldId id="317" r:id="rId51"/>
    <p:sldId id="318" r:id="rId52"/>
    <p:sldId id="309" r:id="rId53"/>
    <p:sldId id="310" r:id="rId54"/>
    <p:sldId id="311" r:id="rId55"/>
    <p:sldId id="312" r:id="rId56"/>
    <p:sldId id="314" r:id="rId57"/>
    <p:sldId id="313" r:id="rId58"/>
    <p:sldId id="315" r:id="rId59"/>
    <p:sldId id="316" r:id="rId60"/>
    <p:sldId id="32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AAE3"/>
    <a:srgbClr val="0F0305"/>
    <a:srgbClr val="B2DEF1"/>
    <a:srgbClr val="E6E1DD"/>
    <a:srgbClr val="E5DED6"/>
    <a:srgbClr val="161616"/>
    <a:srgbClr val="895702"/>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5" autoAdjust="0"/>
    <p:restoredTop sz="88262" autoAdjust="0"/>
  </p:normalViewPr>
  <p:slideViewPr>
    <p:cSldViewPr snapToGrid="0">
      <p:cViewPr varScale="1">
        <p:scale>
          <a:sx n="103" d="100"/>
          <a:sy n="103" d="100"/>
        </p:scale>
        <p:origin x="181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AC5067-CC14-449C-AAEC-1BE8A96DE8C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8E2F3B5-CE24-4F16-8643-1B53EE3A53B4}">
      <dgm:prSet phldrT="[Text]"/>
      <dgm:spPr/>
      <dgm:t>
        <a:bodyPr/>
        <a:lstStyle/>
        <a:p>
          <a:r>
            <a:rPr lang="en-US" dirty="0" smtClean="0"/>
            <a:t>CITES</a:t>
          </a:r>
          <a:endParaRPr lang="en-US" dirty="0"/>
        </a:p>
      </dgm:t>
    </dgm:pt>
    <dgm:pt modelId="{30AB3CBF-6279-4702-A1B8-FF5FD9EFEBE6}" type="parTrans" cxnId="{50B15934-622B-4BEB-A9F6-7B5204E1F91A}">
      <dgm:prSet/>
      <dgm:spPr/>
      <dgm:t>
        <a:bodyPr/>
        <a:lstStyle/>
        <a:p>
          <a:endParaRPr lang="en-US"/>
        </a:p>
      </dgm:t>
    </dgm:pt>
    <dgm:pt modelId="{9AFA9B20-9AE7-4BEC-AA9C-9CFF51F4C1EC}" type="sibTrans" cxnId="{50B15934-622B-4BEB-A9F6-7B5204E1F91A}">
      <dgm:prSet/>
      <dgm:spPr/>
      <dgm:t>
        <a:bodyPr/>
        <a:lstStyle/>
        <a:p>
          <a:endParaRPr lang="en-US"/>
        </a:p>
      </dgm:t>
    </dgm:pt>
    <dgm:pt modelId="{12CB8BA0-6244-4EA6-8A1A-C836282D7C38}" type="asst">
      <dgm:prSet phldrT="[Text]"/>
      <dgm:spPr/>
      <dgm:t>
        <a:bodyPr/>
        <a:lstStyle/>
        <a:p>
          <a:r>
            <a:rPr lang="en-US" dirty="0" smtClean="0"/>
            <a:t>All of us</a:t>
          </a:r>
          <a:endParaRPr lang="en-US" dirty="0"/>
        </a:p>
      </dgm:t>
    </dgm:pt>
    <dgm:pt modelId="{41B71560-4DE4-4FB2-9AEA-C21D838DCBAE}" type="parTrans" cxnId="{CB325D75-993E-4E71-AB51-C260F6D264DC}">
      <dgm:prSet/>
      <dgm:spPr/>
      <dgm:t>
        <a:bodyPr/>
        <a:lstStyle/>
        <a:p>
          <a:endParaRPr lang="en-US"/>
        </a:p>
      </dgm:t>
    </dgm:pt>
    <dgm:pt modelId="{647B6ECF-C0E8-4172-8FDA-DF9DE9638A1A}" type="sibTrans" cxnId="{CB325D75-993E-4E71-AB51-C260F6D264DC}">
      <dgm:prSet/>
      <dgm:spPr/>
      <dgm:t>
        <a:bodyPr/>
        <a:lstStyle/>
        <a:p>
          <a:endParaRPr lang="en-US"/>
        </a:p>
      </dgm:t>
    </dgm:pt>
    <dgm:pt modelId="{DC9E122D-D73F-4500-81DD-3C70A55D66DD}" type="pres">
      <dgm:prSet presAssocID="{73AC5067-CC14-449C-AAEC-1BE8A96DE8CA}" presName="hierChild1" presStyleCnt="0">
        <dgm:presLayoutVars>
          <dgm:orgChart val="1"/>
          <dgm:chPref val="1"/>
          <dgm:dir/>
          <dgm:animOne val="branch"/>
          <dgm:animLvl val="lvl"/>
          <dgm:resizeHandles/>
        </dgm:presLayoutVars>
      </dgm:prSet>
      <dgm:spPr/>
      <dgm:t>
        <a:bodyPr/>
        <a:lstStyle/>
        <a:p>
          <a:endParaRPr lang="en-US"/>
        </a:p>
      </dgm:t>
    </dgm:pt>
    <dgm:pt modelId="{444B4CE5-BE96-4E97-90B7-D6312CC9A70F}" type="pres">
      <dgm:prSet presAssocID="{08E2F3B5-CE24-4F16-8643-1B53EE3A53B4}" presName="hierRoot1" presStyleCnt="0">
        <dgm:presLayoutVars>
          <dgm:hierBranch val="init"/>
        </dgm:presLayoutVars>
      </dgm:prSet>
      <dgm:spPr/>
    </dgm:pt>
    <dgm:pt modelId="{CEC02046-C846-4E18-8B4B-FCBA590859B9}" type="pres">
      <dgm:prSet presAssocID="{08E2F3B5-CE24-4F16-8643-1B53EE3A53B4}" presName="rootComposite1" presStyleCnt="0"/>
      <dgm:spPr/>
    </dgm:pt>
    <dgm:pt modelId="{FEFB7263-E925-4E90-961D-F457D0442D49}" type="pres">
      <dgm:prSet presAssocID="{08E2F3B5-CE24-4F16-8643-1B53EE3A53B4}" presName="rootText1" presStyleLbl="node0" presStyleIdx="0" presStyleCnt="1" custLinFactNeighborX="-63574" custLinFactNeighborY="-591">
        <dgm:presLayoutVars>
          <dgm:chPref val="3"/>
        </dgm:presLayoutVars>
      </dgm:prSet>
      <dgm:spPr/>
      <dgm:t>
        <a:bodyPr/>
        <a:lstStyle/>
        <a:p>
          <a:endParaRPr lang="en-US"/>
        </a:p>
      </dgm:t>
    </dgm:pt>
    <dgm:pt modelId="{208EEFB4-2099-402D-BA9A-F894A252CF28}" type="pres">
      <dgm:prSet presAssocID="{08E2F3B5-CE24-4F16-8643-1B53EE3A53B4}" presName="rootConnector1" presStyleLbl="node1" presStyleIdx="0" presStyleCnt="0"/>
      <dgm:spPr/>
      <dgm:t>
        <a:bodyPr/>
        <a:lstStyle/>
        <a:p>
          <a:endParaRPr lang="en-US"/>
        </a:p>
      </dgm:t>
    </dgm:pt>
    <dgm:pt modelId="{6FCF699E-7EC1-4B3B-9FBF-7A5287C23A94}" type="pres">
      <dgm:prSet presAssocID="{08E2F3B5-CE24-4F16-8643-1B53EE3A53B4}" presName="hierChild2" presStyleCnt="0"/>
      <dgm:spPr/>
    </dgm:pt>
    <dgm:pt modelId="{13A88A48-5C98-437F-AA54-8F5AB081120A}" type="pres">
      <dgm:prSet presAssocID="{08E2F3B5-CE24-4F16-8643-1B53EE3A53B4}" presName="hierChild3" presStyleCnt="0"/>
      <dgm:spPr/>
    </dgm:pt>
    <dgm:pt modelId="{FE0D74C7-2BA7-4428-BE7E-B6A9C474B6E1}" type="pres">
      <dgm:prSet presAssocID="{41B71560-4DE4-4FB2-9AEA-C21D838DCBAE}" presName="Name111" presStyleLbl="parChTrans1D2" presStyleIdx="0" presStyleCnt="1"/>
      <dgm:spPr/>
      <dgm:t>
        <a:bodyPr/>
        <a:lstStyle/>
        <a:p>
          <a:endParaRPr lang="en-US"/>
        </a:p>
      </dgm:t>
    </dgm:pt>
    <dgm:pt modelId="{938F7D44-F1B0-4670-875A-69BB9643BC92}" type="pres">
      <dgm:prSet presAssocID="{12CB8BA0-6244-4EA6-8A1A-C836282D7C38}" presName="hierRoot3" presStyleCnt="0">
        <dgm:presLayoutVars>
          <dgm:hierBranch val="init"/>
        </dgm:presLayoutVars>
      </dgm:prSet>
      <dgm:spPr/>
    </dgm:pt>
    <dgm:pt modelId="{83E88A7E-1C43-4F02-B121-DA45D24C2891}" type="pres">
      <dgm:prSet presAssocID="{12CB8BA0-6244-4EA6-8A1A-C836282D7C38}" presName="rootComposite3" presStyleCnt="0"/>
      <dgm:spPr/>
    </dgm:pt>
    <dgm:pt modelId="{4A12571B-8911-4A69-99B1-165790DB11B0}" type="pres">
      <dgm:prSet presAssocID="{12CB8BA0-6244-4EA6-8A1A-C836282D7C38}" presName="rootText3" presStyleLbl="asst1" presStyleIdx="0" presStyleCnt="1" custLinFactX="25816" custLinFactNeighborX="100000">
        <dgm:presLayoutVars>
          <dgm:chPref val="3"/>
        </dgm:presLayoutVars>
      </dgm:prSet>
      <dgm:spPr/>
      <dgm:t>
        <a:bodyPr/>
        <a:lstStyle/>
        <a:p>
          <a:endParaRPr lang="en-US"/>
        </a:p>
      </dgm:t>
    </dgm:pt>
    <dgm:pt modelId="{562D970D-1285-43CA-988A-969EE8A24F61}" type="pres">
      <dgm:prSet presAssocID="{12CB8BA0-6244-4EA6-8A1A-C836282D7C38}" presName="rootConnector3" presStyleLbl="asst1" presStyleIdx="0" presStyleCnt="1"/>
      <dgm:spPr/>
      <dgm:t>
        <a:bodyPr/>
        <a:lstStyle/>
        <a:p>
          <a:endParaRPr lang="en-US"/>
        </a:p>
      </dgm:t>
    </dgm:pt>
    <dgm:pt modelId="{5E6BD2FD-CCD0-481B-9CE1-840B8A3374B7}" type="pres">
      <dgm:prSet presAssocID="{12CB8BA0-6244-4EA6-8A1A-C836282D7C38}" presName="hierChild6" presStyleCnt="0"/>
      <dgm:spPr/>
    </dgm:pt>
    <dgm:pt modelId="{41A22809-A5F9-4A6F-9053-EEC819C1247F}" type="pres">
      <dgm:prSet presAssocID="{12CB8BA0-6244-4EA6-8A1A-C836282D7C38}" presName="hierChild7" presStyleCnt="0"/>
      <dgm:spPr/>
    </dgm:pt>
  </dgm:ptLst>
  <dgm:cxnLst>
    <dgm:cxn modelId="{441B0A23-4B71-47DF-90C8-9709913FF028}" type="presOf" srcId="{73AC5067-CC14-449C-AAEC-1BE8A96DE8CA}" destId="{DC9E122D-D73F-4500-81DD-3C70A55D66DD}" srcOrd="0" destOrd="0" presId="urn:microsoft.com/office/officeart/2005/8/layout/orgChart1"/>
    <dgm:cxn modelId="{AC6B1B18-7626-4F8A-B6AA-F8DD1D4E8840}" type="presOf" srcId="{08E2F3B5-CE24-4F16-8643-1B53EE3A53B4}" destId="{208EEFB4-2099-402D-BA9A-F894A252CF28}" srcOrd="1" destOrd="0" presId="urn:microsoft.com/office/officeart/2005/8/layout/orgChart1"/>
    <dgm:cxn modelId="{CB325D75-993E-4E71-AB51-C260F6D264DC}" srcId="{08E2F3B5-CE24-4F16-8643-1B53EE3A53B4}" destId="{12CB8BA0-6244-4EA6-8A1A-C836282D7C38}" srcOrd="0" destOrd="0" parTransId="{41B71560-4DE4-4FB2-9AEA-C21D838DCBAE}" sibTransId="{647B6ECF-C0E8-4172-8FDA-DF9DE9638A1A}"/>
    <dgm:cxn modelId="{793E01E5-EFEC-4105-8A74-6DBFA95E24A7}" type="presOf" srcId="{08E2F3B5-CE24-4F16-8643-1B53EE3A53B4}" destId="{FEFB7263-E925-4E90-961D-F457D0442D49}" srcOrd="0" destOrd="0" presId="urn:microsoft.com/office/officeart/2005/8/layout/orgChart1"/>
    <dgm:cxn modelId="{50B15934-622B-4BEB-A9F6-7B5204E1F91A}" srcId="{73AC5067-CC14-449C-AAEC-1BE8A96DE8CA}" destId="{08E2F3B5-CE24-4F16-8643-1B53EE3A53B4}" srcOrd="0" destOrd="0" parTransId="{30AB3CBF-6279-4702-A1B8-FF5FD9EFEBE6}" sibTransId="{9AFA9B20-9AE7-4BEC-AA9C-9CFF51F4C1EC}"/>
    <dgm:cxn modelId="{E56C2F96-2BC5-450A-87BA-C094D4C0FE60}" type="presOf" srcId="{12CB8BA0-6244-4EA6-8A1A-C836282D7C38}" destId="{4A12571B-8911-4A69-99B1-165790DB11B0}" srcOrd="0" destOrd="0" presId="urn:microsoft.com/office/officeart/2005/8/layout/orgChart1"/>
    <dgm:cxn modelId="{950F90A2-F5A2-407F-8566-A66ACA5F58B8}" type="presOf" srcId="{12CB8BA0-6244-4EA6-8A1A-C836282D7C38}" destId="{562D970D-1285-43CA-988A-969EE8A24F61}" srcOrd="1" destOrd="0" presId="urn:microsoft.com/office/officeart/2005/8/layout/orgChart1"/>
    <dgm:cxn modelId="{03C8C5FD-25C3-4645-A24F-5079539BD523}" type="presOf" srcId="{41B71560-4DE4-4FB2-9AEA-C21D838DCBAE}" destId="{FE0D74C7-2BA7-4428-BE7E-B6A9C474B6E1}" srcOrd="0" destOrd="0" presId="urn:microsoft.com/office/officeart/2005/8/layout/orgChart1"/>
    <dgm:cxn modelId="{95A1A0BC-F472-4458-A948-51D6DA8E8B5E}" type="presParOf" srcId="{DC9E122D-D73F-4500-81DD-3C70A55D66DD}" destId="{444B4CE5-BE96-4E97-90B7-D6312CC9A70F}" srcOrd="0" destOrd="0" presId="urn:microsoft.com/office/officeart/2005/8/layout/orgChart1"/>
    <dgm:cxn modelId="{803BBAA9-0FCB-4C78-8570-9894C941B4D3}" type="presParOf" srcId="{444B4CE5-BE96-4E97-90B7-D6312CC9A70F}" destId="{CEC02046-C846-4E18-8B4B-FCBA590859B9}" srcOrd="0" destOrd="0" presId="urn:microsoft.com/office/officeart/2005/8/layout/orgChart1"/>
    <dgm:cxn modelId="{9172F7BA-A2A4-40B0-8BE5-140EF7C3D2CB}" type="presParOf" srcId="{CEC02046-C846-4E18-8B4B-FCBA590859B9}" destId="{FEFB7263-E925-4E90-961D-F457D0442D49}" srcOrd="0" destOrd="0" presId="urn:microsoft.com/office/officeart/2005/8/layout/orgChart1"/>
    <dgm:cxn modelId="{90629E97-F0B7-449E-AE0A-17593226F0BC}" type="presParOf" srcId="{CEC02046-C846-4E18-8B4B-FCBA590859B9}" destId="{208EEFB4-2099-402D-BA9A-F894A252CF28}" srcOrd="1" destOrd="0" presId="urn:microsoft.com/office/officeart/2005/8/layout/orgChart1"/>
    <dgm:cxn modelId="{984CD76B-3A70-45A7-81DE-63F9AF8746EB}" type="presParOf" srcId="{444B4CE5-BE96-4E97-90B7-D6312CC9A70F}" destId="{6FCF699E-7EC1-4B3B-9FBF-7A5287C23A94}" srcOrd="1" destOrd="0" presId="urn:microsoft.com/office/officeart/2005/8/layout/orgChart1"/>
    <dgm:cxn modelId="{1912B4F6-381B-4C5A-BBF5-8F4344F96B3A}" type="presParOf" srcId="{444B4CE5-BE96-4E97-90B7-D6312CC9A70F}" destId="{13A88A48-5C98-437F-AA54-8F5AB081120A}" srcOrd="2" destOrd="0" presId="urn:microsoft.com/office/officeart/2005/8/layout/orgChart1"/>
    <dgm:cxn modelId="{25407EA9-804D-42B9-A635-A06945265B50}" type="presParOf" srcId="{13A88A48-5C98-437F-AA54-8F5AB081120A}" destId="{FE0D74C7-2BA7-4428-BE7E-B6A9C474B6E1}" srcOrd="0" destOrd="0" presId="urn:microsoft.com/office/officeart/2005/8/layout/orgChart1"/>
    <dgm:cxn modelId="{F5CFEA40-06BE-4564-BED3-C8FEA16100E7}" type="presParOf" srcId="{13A88A48-5C98-437F-AA54-8F5AB081120A}" destId="{938F7D44-F1B0-4670-875A-69BB9643BC92}" srcOrd="1" destOrd="0" presId="urn:microsoft.com/office/officeart/2005/8/layout/orgChart1"/>
    <dgm:cxn modelId="{0113AD88-3829-4D5C-89F5-C19ED4BFC64F}" type="presParOf" srcId="{938F7D44-F1B0-4670-875A-69BB9643BC92}" destId="{83E88A7E-1C43-4F02-B121-DA45D24C2891}" srcOrd="0" destOrd="0" presId="urn:microsoft.com/office/officeart/2005/8/layout/orgChart1"/>
    <dgm:cxn modelId="{F3F12B24-FDE2-4CB5-9790-1D2903714001}" type="presParOf" srcId="{83E88A7E-1C43-4F02-B121-DA45D24C2891}" destId="{4A12571B-8911-4A69-99B1-165790DB11B0}" srcOrd="0" destOrd="0" presId="urn:microsoft.com/office/officeart/2005/8/layout/orgChart1"/>
    <dgm:cxn modelId="{5AA0ED8A-0A59-404C-AF6A-47D3EC1AD0C1}" type="presParOf" srcId="{83E88A7E-1C43-4F02-B121-DA45D24C2891}" destId="{562D970D-1285-43CA-988A-969EE8A24F61}" srcOrd="1" destOrd="0" presId="urn:microsoft.com/office/officeart/2005/8/layout/orgChart1"/>
    <dgm:cxn modelId="{FE537173-7837-410C-B547-215FF51CDE5C}" type="presParOf" srcId="{938F7D44-F1B0-4670-875A-69BB9643BC92}" destId="{5E6BD2FD-CCD0-481B-9CE1-840B8A3374B7}" srcOrd="1" destOrd="0" presId="urn:microsoft.com/office/officeart/2005/8/layout/orgChart1"/>
    <dgm:cxn modelId="{7D120D0D-41E4-4737-89C5-EE27ADAB2BB1}" type="presParOf" srcId="{938F7D44-F1B0-4670-875A-69BB9643BC92}" destId="{41A22809-A5F9-4A6F-9053-EEC819C1247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F3C48-9106-40B4-BC0E-6410D770714F}" type="datetimeFigureOut">
              <a:rPr lang="en-US" smtClean="0"/>
              <a:t>6/5/2014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6D4F36-99EB-43D2-BA60-0420B3ED2A94}" type="slidenum">
              <a:rPr lang="en-US" smtClean="0"/>
              <a:t>‹#›</a:t>
            </a:fld>
            <a:endParaRPr lang="en-US"/>
          </a:p>
        </p:txBody>
      </p:sp>
    </p:spTree>
    <p:extLst>
      <p:ext uri="{BB962C8B-B14F-4D97-AF65-F5344CB8AC3E}">
        <p14:creationId xmlns:p14="http://schemas.microsoft.com/office/powerpoint/2010/main" val="2186839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6D4F36-99EB-43D2-BA60-0420B3ED2A94}" type="slidenum">
              <a:rPr lang="en-US" smtClean="0"/>
              <a:t>2</a:t>
            </a:fld>
            <a:endParaRPr lang="en-US"/>
          </a:p>
        </p:txBody>
      </p:sp>
    </p:spTree>
    <p:extLst>
      <p:ext uri="{BB962C8B-B14F-4D97-AF65-F5344CB8AC3E}">
        <p14:creationId xmlns:p14="http://schemas.microsoft.com/office/powerpoint/2010/main" val="137394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even about being</a:t>
            </a:r>
            <a:r>
              <a:rPr lang="en-US" baseline="0" dirty="0" smtClean="0"/>
              <a:t> mean. They want it to be perfect.</a:t>
            </a:r>
            <a:endParaRPr lang="en-US" dirty="0"/>
          </a:p>
        </p:txBody>
      </p:sp>
      <p:sp>
        <p:nvSpPr>
          <p:cNvPr id="4" name="Slide Number Placeholder 3"/>
          <p:cNvSpPr>
            <a:spLocks noGrp="1"/>
          </p:cNvSpPr>
          <p:nvPr>
            <p:ph type="sldNum" sz="quarter" idx="10"/>
          </p:nvPr>
        </p:nvSpPr>
        <p:spPr/>
        <p:txBody>
          <a:bodyPr/>
          <a:lstStyle/>
          <a:p>
            <a:fld id="{4D6D4F36-99EB-43D2-BA60-0420B3ED2A94}" type="slidenum">
              <a:rPr lang="en-US" smtClean="0"/>
              <a:t>21</a:t>
            </a:fld>
            <a:endParaRPr lang="en-US"/>
          </a:p>
        </p:txBody>
      </p:sp>
    </p:spTree>
    <p:extLst>
      <p:ext uri="{BB962C8B-B14F-4D97-AF65-F5344CB8AC3E}">
        <p14:creationId xmlns:p14="http://schemas.microsoft.com/office/powerpoint/2010/main" val="3619345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8666CA-7431-412A-9074-5B56BFB1B82F}"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29DC8-1134-4BBD-917F-D22A1825268A}" type="slidenum">
              <a:rPr lang="en-US" smtClean="0"/>
              <a:t>‹#›</a:t>
            </a:fld>
            <a:endParaRPr lang="en-US"/>
          </a:p>
        </p:txBody>
      </p:sp>
    </p:spTree>
    <p:extLst>
      <p:ext uri="{BB962C8B-B14F-4D97-AF65-F5344CB8AC3E}">
        <p14:creationId xmlns:p14="http://schemas.microsoft.com/office/powerpoint/2010/main" val="168255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8666CA-7431-412A-9074-5B56BFB1B82F}"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29DC8-1134-4BBD-917F-D22A1825268A}" type="slidenum">
              <a:rPr lang="en-US" smtClean="0"/>
              <a:t>‹#›</a:t>
            </a:fld>
            <a:endParaRPr lang="en-US"/>
          </a:p>
        </p:txBody>
      </p:sp>
    </p:spTree>
    <p:extLst>
      <p:ext uri="{BB962C8B-B14F-4D97-AF65-F5344CB8AC3E}">
        <p14:creationId xmlns:p14="http://schemas.microsoft.com/office/powerpoint/2010/main" val="145067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8666CA-7431-412A-9074-5B56BFB1B82F}"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29DC8-1134-4BBD-917F-D22A1825268A}" type="slidenum">
              <a:rPr lang="en-US" smtClean="0"/>
              <a:t>‹#›</a:t>
            </a:fld>
            <a:endParaRPr lang="en-US"/>
          </a:p>
        </p:txBody>
      </p:sp>
    </p:spTree>
    <p:extLst>
      <p:ext uri="{BB962C8B-B14F-4D97-AF65-F5344CB8AC3E}">
        <p14:creationId xmlns:p14="http://schemas.microsoft.com/office/powerpoint/2010/main" val="135706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8666CA-7431-412A-9074-5B56BFB1B82F}"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29DC8-1134-4BBD-917F-D22A1825268A}" type="slidenum">
              <a:rPr lang="en-US" smtClean="0"/>
              <a:t>‹#›</a:t>
            </a:fld>
            <a:endParaRPr lang="en-US"/>
          </a:p>
        </p:txBody>
      </p:sp>
    </p:spTree>
    <p:extLst>
      <p:ext uri="{BB962C8B-B14F-4D97-AF65-F5344CB8AC3E}">
        <p14:creationId xmlns:p14="http://schemas.microsoft.com/office/powerpoint/2010/main" val="36872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666CA-7431-412A-9074-5B56BFB1B82F}"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29DC8-1134-4BBD-917F-D22A1825268A}" type="slidenum">
              <a:rPr lang="en-US" smtClean="0"/>
              <a:t>‹#›</a:t>
            </a:fld>
            <a:endParaRPr lang="en-US"/>
          </a:p>
        </p:txBody>
      </p:sp>
    </p:spTree>
    <p:extLst>
      <p:ext uri="{BB962C8B-B14F-4D97-AF65-F5344CB8AC3E}">
        <p14:creationId xmlns:p14="http://schemas.microsoft.com/office/powerpoint/2010/main" val="341735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8666CA-7431-412A-9074-5B56BFB1B82F}"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29DC8-1134-4BBD-917F-D22A1825268A}" type="slidenum">
              <a:rPr lang="en-US" smtClean="0"/>
              <a:t>‹#›</a:t>
            </a:fld>
            <a:endParaRPr lang="en-US"/>
          </a:p>
        </p:txBody>
      </p:sp>
    </p:spTree>
    <p:extLst>
      <p:ext uri="{BB962C8B-B14F-4D97-AF65-F5344CB8AC3E}">
        <p14:creationId xmlns:p14="http://schemas.microsoft.com/office/powerpoint/2010/main" val="1123902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8666CA-7431-412A-9074-5B56BFB1B82F}" type="datetimeFigureOut">
              <a:rPr lang="en-US" smtClean="0"/>
              <a:t>6/5/2014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29DC8-1134-4BBD-917F-D22A1825268A}" type="slidenum">
              <a:rPr lang="en-US" smtClean="0"/>
              <a:t>‹#›</a:t>
            </a:fld>
            <a:endParaRPr lang="en-US"/>
          </a:p>
        </p:txBody>
      </p:sp>
    </p:spTree>
    <p:extLst>
      <p:ext uri="{BB962C8B-B14F-4D97-AF65-F5344CB8AC3E}">
        <p14:creationId xmlns:p14="http://schemas.microsoft.com/office/powerpoint/2010/main" val="142949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8666CA-7431-412A-9074-5B56BFB1B82F}" type="datetimeFigureOut">
              <a:rPr lang="en-US" smtClean="0"/>
              <a:t>6/5/2014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29DC8-1134-4BBD-917F-D22A1825268A}" type="slidenum">
              <a:rPr lang="en-US" smtClean="0"/>
              <a:t>‹#›</a:t>
            </a:fld>
            <a:endParaRPr lang="en-US"/>
          </a:p>
        </p:txBody>
      </p:sp>
    </p:spTree>
    <p:extLst>
      <p:ext uri="{BB962C8B-B14F-4D97-AF65-F5344CB8AC3E}">
        <p14:creationId xmlns:p14="http://schemas.microsoft.com/office/powerpoint/2010/main" val="244583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666CA-7431-412A-9074-5B56BFB1B82F}" type="datetimeFigureOut">
              <a:rPr lang="en-US" smtClean="0"/>
              <a:t>6/5/2014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29DC8-1134-4BBD-917F-D22A1825268A}" type="slidenum">
              <a:rPr lang="en-US" smtClean="0"/>
              <a:t>‹#›</a:t>
            </a:fld>
            <a:endParaRPr lang="en-US"/>
          </a:p>
        </p:txBody>
      </p:sp>
    </p:spTree>
    <p:extLst>
      <p:ext uri="{BB962C8B-B14F-4D97-AF65-F5344CB8AC3E}">
        <p14:creationId xmlns:p14="http://schemas.microsoft.com/office/powerpoint/2010/main" val="322102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666CA-7431-412A-9074-5B56BFB1B82F}"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29DC8-1134-4BBD-917F-D22A1825268A}" type="slidenum">
              <a:rPr lang="en-US" smtClean="0"/>
              <a:t>‹#›</a:t>
            </a:fld>
            <a:endParaRPr lang="en-US"/>
          </a:p>
        </p:txBody>
      </p:sp>
    </p:spTree>
    <p:extLst>
      <p:ext uri="{BB962C8B-B14F-4D97-AF65-F5344CB8AC3E}">
        <p14:creationId xmlns:p14="http://schemas.microsoft.com/office/powerpoint/2010/main" val="342693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666CA-7431-412A-9074-5B56BFB1B82F}"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29DC8-1134-4BBD-917F-D22A1825268A}" type="slidenum">
              <a:rPr lang="en-US" smtClean="0"/>
              <a:t>‹#›</a:t>
            </a:fld>
            <a:endParaRPr lang="en-US"/>
          </a:p>
        </p:txBody>
      </p:sp>
    </p:spTree>
    <p:extLst>
      <p:ext uri="{BB962C8B-B14F-4D97-AF65-F5344CB8AC3E}">
        <p14:creationId xmlns:p14="http://schemas.microsoft.com/office/powerpoint/2010/main" val="94971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666CA-7431-412A-9074-5B56BFB1B82F}" type="datetimeFigureOut">
              <a:rPr lang="en-US" smtClean="0"/>
              <a:t>6/5/2014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29DC8-1134-4BBD-917F-D22A1825268A}" type="slidenum">
              <a:rPr lang="en-US" smtClean="0"/>
              <a:t>‹#›</a:t>
            </a:fld>
            <a:endParaRPr lang="en-US"/>
          </a:p>
        </p:txBody>
      </p:sp>
    </p:spTree>
    <p:extLst>
      <p:ext uri="{BB962C8B-B14F-4D97-AF65-F5344CB8AC3E}">
        <p14:creationId xmlns:p14="http://schemas.microsoft.com/office/powerpoint/2010/main" val="2627379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ussulma@illinoi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arhartman"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benschmidt.org/job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is.illinois.edu/future-student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googlesystem.blogspot.com/2011/07/google-docs-lets-you-upload-10gb-files.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jobs.illinois.edu/academic-job-board/job-details?jobID=40430&amp;job=it-specialists-associate-specialist-and-senior-levels-engineering-it-shared-services-a140017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witter.com/abt_programming/status/459657752412184576"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youtu.be/ZcVwF8XyD-8?t=16s"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nerdmeritbadges.com/"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ozywalls.com/2012/11/04/pocket-sized-pie-cookies/"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xkcd.com/773/"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uajobs.hr.uillinois.edu/employment/job-board/details?jobID=41137&amp;job=it-specialist-sr-specialist-business-analyst"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uajobs.hr.uillinois.edu/employment/job-board/details?jobID=41137&amp;job=it-specialist-sr-specialist-business-analys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Computer_science#cite_note-1" TargetMode="External"/><Relationship Id="rId3" Type="http://schemas.openxmlformats.org/officeDocument/2006/relationships/hyperlink" Target="http://en.wikipedia.org/wiki/Science" TargetMode="External"/><Relationship Id="rId7" Type="http://schemas.openxmlformats.org/officeDocument/2006/relationships/hyperlink" Target="http://en.wikipedia.org/wiki/Computer_memory" TargetMode="External"/><Relationship Id="rId2" Type="http://schemas.openxmlformats.org/officeDocument/2006/relationships/hyperlink" Target="http://en.wikipedia.org/wiki/Computer_science" TargetMode="External"/><Relationship Id="rId1" Type="http://schemas.openxmlformats.org/officeDocument/2006/relationships/slideLayout" Target="../slideLayouts/slideLayout2.xml"/><Relationship Id="rId6" Type="http://schemas.openxmlformats.org/officeDocument/2006/relationships/hyperlink" Target="http://en.wikipedia.org/wiki/Bit" TargetMode="External"/><Relationship Id="rId5" Type="http://schemas.openxmlformats.org/officeDocument/2006/relationships/hyperlink" Target="http://en.wikipedia.org/wiki/Information" TargetMode="External"/><Relationship Id="rId10" Type="http://schemas.openxmlformats.org/officeDocument/2006/relationships/hyperlink" Target="http://en.wikipedia.org/wiki/Computer_science#cite_note-2" TargetMode="External"/><Relationship Id="rId4" Type="http://schemas.openxmlformats.org/officeDocument/2006/relationships/hyperlink" Target="http://en.wikipedia.org/wiki/Computation" TargetMode="External"/><Relationship Id="rId9" Type="http://schemas.openxmlformats.org/officeDocument/2006/relationships/hyperlink" Target="http://en.wikipedia.org/wiki/Computer_scient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4559"/>
            <a:ext cx="7772400" cy="1965643"/>
          </a:xfrm>
        </p:spPr>
        <p:txBody>
          <a:bodyPr>
            <a:normAutofit/>
          </a:bodyPr>
          <a:lstStyle/>
          <a:p>
            <a:r>
              <a:rPr lang="en-US" dirty="0" smtClean="0"/>
              <a:t> A Philosophy of </a:t>
            </a:r>
            <a:br>
              <a:rPr lang="en-US" dirty="0" smtClean="0"/>
            </a:br>
            <a:r>
              <a:rPr lang="en-US" dirty="0" smtClean="0"/>
              <a:t>Information Technology</a:t>
            </a:r>
            <a:endParaRPr lang="en-US" dirty="0"/>
          </a:p>
        </p:txBody>
      </p:sp>
      <p:sp>
        <p:nvSpPr>
          <p:cNvPr id="3" name="Subtitle 2"/>
          <p:cNvSpPr>
            <a:spLocks noGrp="1"/>
          </p:cNvSpPr>
          <p:nvPr>
            <p:ph type="subTitle" idx="1"/>
          </p:nvPr>
        </p:nvSpPr>
        <p:spPr>
          <a:xfrm>
            <a:off x="1143000" y="3602038"/>
            <a:ext cx="6858000" cy="2808922"/>
          </a:xfrm>
        </p:spPr>
        <p:txBody>
          <a:bodyPr>
            <a:normAutofit fontScale="92500" lnSpcReduction="10000"/>
          </a:bodyPr>
          <a:lstStyle/>
          <a:p>
            <a:r>
              <a:rPr lang="en-US" dirty="0" smtClean="0"/>
              <a:t>IT Pro Forum </a:t>
            </a:r>
          </a:p>
          <a:p>
            <a:r>
              <a:rPr lang="en-US" dirty="0" smtClean="0"/>
              <a:t>June 6, 2014</a:t>
            </a:r>
          </a:p>
          <a:p>
            <a:endParaRPr lang="en-US" dirty="0"/>
          </a:p>
          <a:p>
            <a:r>
              <a:rPr lang="en-US" dirty="0" smtClean="0"/>
              <a:t>Dave Mussulman</a:t>
            </a:r>
          </a:p>
          <a:p>
            <a:r>
              <a:rPr lang="en-US" dirty="0" smtClean="0">
                <a:hlinkClick r:id="rId2"/>
              </a:rPr>
              <a:t>mussulma@illinois.edu</a:t>
            </a:r>
            <a:endParaRPr lang="en-US" dirty="0" smtClean="0"/>
          </a:p>
          <a:p>
            <a:endParaRPr lang="en-US" dirty="0"/>
          </a:p>
          <a:p>
            <a:r>
              <a:rPr lang="en-US" dirty="0" smtClean="0"/>
              <a:t>Engineering IT Shared Services</a:t>
            </a:r>
            <a:endParaRPr lang="en-US" dirty="0"/>
          </a:p>
        </p:txBody>
      </p:sp>
    </p:spTree>
    <p:extLst>
      <p:ext uri="{BB962C8B-B14F-4D97-AF65-F5344CB8AC3E}">
        <p14:creationId xmlns:p14="http://schemas.microsoft.com/office/powerpoint/2010/main" val="4006416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Lies, damn lies, and the things mentioned in an IT job ad</a:t>
            </a:r>
            <a:endParaRPr lang="en-US" dirty="0"/>
          </a:p>
        </p:txBody>
      </p:sp>
      <p:sp>
        <p:nvSpPr>
          <p:cNvPr id="3" name="Content Placeholder 2"/>
          <p:cNvSpPr>
            <a:spLocks noGrp="1"/>
          </p:cNvSpPr>
          <p:nvPr>
            <p:ph idx="1"/>
          </p:nvPr>
        </p:nvSpPr>
        <p:spPr>
          <a:xfrm>
            <a:off x="628650" y="1825625"/>
            <a:ext cx="3089910" cy="4351338"/>
          </a:xfrm>
        </p:spPr>
        <p:txBody>
          <a:bodyPr>
            <a:normAutofit/>
          </a:bodyPr>
          <a:lstStyle/>
          <a:p>
            <a:pPr marL="0" indent="0">
              <a:buNone/>
            </a:pPr>
            <a:r>
              <a:rPr lang="en-US" dirty="0" smtClean="0"/>
              <a:t>What assumptions are you making in what a degree teaches potential candidates?</a:t>
            </a:r>
          </a:p>
          <a:p>
            <a:pPr marL="0" indent="0">
              <a:buNone/>
            </a:pPr>
            <a:endParaRPr lang="en-US" dirty="0" smtClean="0"/>
          </a:p>
          <a:p>
            <a:pPr marL="0" indent="0">
              <a:buNone/>
            </a:pPr>
            <a:r>
              <a:rPr lang="en-US" dirty="0" smtClean="0"/>
              <a:t>Who are you excluding?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5189" y="1881685"/>
            <a:ext cx="4934639" cy="4239217"/>
          </a:xfrm>
          <a:prstGeom prst="rect">
            <a:avLst/>
          </a:prstGeom>
        </p:spPr>
      </p:pic>
      <p:sp>
        <p:nvSpPr>
          <p:cNvPr id="5" name="TextBox 4"/>
          <p:cNvSpPr txBox="1"/>
          <p:nvPr/>
        </p:nvSpPr>
        <p:spPr>
          <a:xfrm>
            <a:off x="6644639" y="6374674"/>
            <a:ext cx="2325189" cy="246221"/>
          </a:xfrm>
          <a:prstGeom prst="rect">
            <a:avLst/>
          </a:prstGeom>
          <a:noFill/>
        </p:spPr>
        <p:txBody>
          <a:bodyPr wrap="square" rtlCol="0">
            <a:spAutoFit/>
          </a:bodyPr>
          <a:lstStyle/>
          <a:p>
            <a:r>
              <a:rPr lang="en-US" sz="1000" dirty="0">
                <a:hlinkClick r:id="rId3"/>
              </a:rPr>
              <a:t>https://</a:t>
            </a:r>
            <a:r>
              <a:rPr lang="en-US" sz="1000" dirty="0" smtClean="0">
                <a:hlinkClick r:id="rId3"/>
              </a:rPr>
              <a:t>www.facebook.com/arhartman</a:t>
            </a:r>
            <a:r>
              <a:rPr lang="en-US" sz="1000" dirty="0" smtClean="0"/>
              <a:t> </a:t>
            </a:r>
            <a:endParaRPr lang="en-US" sz="1000" dirty="0"/>
          </a:p>
        </p:txBody>
      </p:sp>
    </p:spTree>
    <p:extLst>
      <p:ext uri="{BB962C8B-B14F-4D97-AF65-F5344CB8AC3E}">
        <p14:creationId xmlns:p14="http://schemas.microsoft.com/office/powerpoint/2010/main" val="2053462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degrees are working in IT?</a:t>
            </a:r>
            <a:endParaRPr lang="en-US" dirty="0"/>
          </a:p>
        </p:txBody>
      </p:sp>
      <p:sp>
        <p:nvSpPr>
          <p:cNvPr id="3" name="Content Placeholder 2"/>
          <p:cNvSpPr>
            <a:spLocks noGrp="1"/>
          </p:cNvSpPr>
          <p:nvPr>
            <p:ph idx="1"/>
          </p:nvPr>
        </p:nvSpPr>
        <p:spPr/>
        <p:txBody>
          <a:bodyPr/>
          <a:lstStyle/>
          <a:p>
            <a:r>
              <a:rPr lang="en-US" dirty="0" smtClean="0"/>
              <a:t>How many Computer Scientists?</a:t>
            </a:r>
          </a:p>
          <a:p>
            <a:r>
              <a:rPr lang="en-US" dirty="0" smtClean="0"/>
              <a:t>How many IT, IS, CIS, MIS, ‘web design’ degrees?</a:t>
            </a:r>
          </a:p>
          <a:p>
            <a:r>
              <a:rPr lang="en-US" dirty="0" smtClean="0"/>
              <a:t>How many Library and Info Science?</a:t>
            </a:r>
          </a:p>
          <a:p>
            <a:endParaRPr lang="en-US" dirty="0"/>
          </a:p>
          <a:p>
            <a:r>
              <a:rPr lang="en-US" dirty="0" smtClean="0"/>
              <a:t>How many humanities degrees?</a:t>
            </a:r>
          </a:p>
          <a:p>
            <a:r>
              <a:rPr lang="en-US" dirty="0" smtClean="0"/>
              <a:t>How many scientists?</a:t>
            </a:r>
          </a:p>
          <a:p>
            <a:r>
              <a:rPr lang="en-US" dirty="0" smtClean="0"/>
              <a:t>How many artists?</a:t>
            </a:r>
            <a:endParaRPr lang="en-US" dirty="0"/>
          </a:p>
        </p:txBody>
      </p:sp>
    </p:spTree>
    <p:extLst>
      <p:ext uri="{BB962C8B-B14F-4D97-AF65-F5344CB8AC3E}">
        <p14:creationId xmlns:p14="http://schemas.microsoft.com/office/powerpoint/2010/main" val="3381943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261270" cy="1325563"/>
          </a:xfrm>
        </p:spPr>
        <p:txBody>
          <a:bodyPr/>
          <a:lstStyle/>
          <a:p>
            <a:r>
              <a:rPr lang="en-US" dirty="0" smtClean="0"/>
              <a:t>What degrees are working in IT?</a:t>
            </a:r>
            <a:endParaRPr lang="en-US" dirty="0"/>
          </a:p>
        </p:txBody>
      </p:sp>
      <p:sp>
        <p:nvSpPr>
          <p:cNvPr id="3" name="Content Placeholder 2"/>
          <p:cNvSpPr>
            <a:spLocks noGrp="1"/>
          </p:cNvSpPr>
          <p:nvPr>
            <p:ph idx="1"/>
          </p:nvPr>
        </p:nvSpPr>
        <p:spPr>
          <a:xfrm>
            <a:off x="628650" y="1825625"/>
            <a:ext cx="4152356" cy="4351338"/>
          </a:xfrm>
        </p:spPr>
        <p:txBody>
          <a:bodyPr>
            <a:normAutofit/>
          </a:bodyPr>
          <a:lstStyle/>
          <a:p>
            <a:pPr marL="0" indent="0">
              <a:buNone/>
            </a:pPr>
            <a:r>
              <a:rPr lang="en-US" sz="2400" dirty="0" smtClean="0">
                <a:hlinkClick r:id="rId2"/>
              </a:rPr>
              <a:t>http://benschmidt.org/jobs/</a:t>
            </a:r>
            <a:r>
              <a:rPr lang="en-US" sz="2400" dirty="0" smtClean="0"/>
              <a:t> </a:t>
            </a:r>
          </a:p>
          <a:p>
            <a:pPr marL="0" indent="0">
              <a:buNone/>
            </a:pPr>
            <a:endParaRPr lang="en-US" sz="2400" dirty="0"/>
          </a:p>
          <a:p>
            <a:pPr marL="0" indent="0">
              <a:buNone/>
            </a:pPr>
            <a:r>
              <a:rPr lang="en-US" sz="2400" dirty="0" smtClean="0"/>
              <a:t>Majors on the left</a:t>
            </a:r>
          </a:p>
          <a:p>
            <a:pPr marL="0" indent="0">
              <a:buNone/>
            </a:pPr>
            <a:r>
              <a:rPr lang="en-US" sz="2400" dirty="0" smtClean="0"/>
              <a:t>Industries on the right</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920" y="0"/>
            <a:ext cx="4254080" cy="6858000"/>
          </a:xfrm>
          <a:prstGeom prst="rect">
            <a:avLst/>
          </a:prstGeom>
        </p:spPr>
      </p:pic>
    </p:spTree>
    <p:extLst>
      <p:ext uri="{BB962C8B-B14F-4D97-AF65-F5344CB8AC3E}">
        <p14:creationId xmlns:p14="http://schemas.microsoft.com/office/powerpoint/2010/main" val="1925816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ookplate H.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198" t="-5324" r="-5530" b="-3646"/>
          <a:stretch/>
        </p:blipFill>
        <p:spPr>
          <a:xfrm>
            <a:off x="-122553" y="-115819"/>
            <a:ext cx="9466849" cy="6758192"/>
          </a:xfrm>
        </p:spPr>
      </p:pic>
      <p:sp>
        <p:nvSpPr>
          <p:cNvPr id="8" name="TextBox 7"/>
          <p:cNvSpPr txBox="1"/>
          <p:nvPr/>
        </p:nvSpPr>
        <p:spPr>
          <a:xfrm>
            <a:off x="1402080" y="1537925"/>
            <a:ext cx="6365966" cy="3447098"/>
          </a:xfrm>
          <a:prstGeom prst="rect">
            <a:avLst/>
          </a:prstGeom>
          <a:noFill/>
        </p:spPr>
        <p:txBody>
          <a:bodyPr wrap="square" rtlCol="0">
            <a:spAutoFit/>
          </a:bodyPr>
          <a:lstStyle/>
          <a:p>
            <a:pPr algn="ctr"/>
            <a:r>
              <a:rPr lang="en-US" sz="3200" dirty="0" smtClean="0">
                <a:latin typeface="Bookman Old Style" panose="02050604050505020204" pitchFamily="18" charset="0"/>
              </a:rPr>
              <a:t>“Show </a:t>
            </a:r>
            <a:r>
              <a:rPr lang="en-US" sz="3200" dirty="0">
                <a:latin typeface="Bookman Old Style" panose="02050604050505020204" pitchFamily="18" charset="0"/>
              </a:rPr>
              <a:t>me a computer expert who gives a </a:t>
            </a:r>
            <a:r>
              <a:rPr lang="en-US" sz="3200" dirty="0" smtClean="0">
                <a:latin typeface="Bookman Old Style" panose="02050604050505020204" pitchFamily="18" charset="0"/>
              </a:rPr>
              <a:t>damn, and </a:t>
            </a:r>
            <a:r>
              <a:rPr lang="en-US" sz="3200" dirty="0">
                <a:latin typeface="Bookman Old Style" panose="02050604050505020204" pitchFamily="18" charset="0"/>
              </a:rPr>
              <a:t>I'll show you a </a:t>
            </a:r>
            <a:r>
              <a:rPr lang="en-US" sz="3200" dirty="0" smtClean="0">
                <a:latin typeface="Bookman Old Style" panose="02050604050505020204" pitchFamily="18" charset="0"/>
              </a:rPr>
              <a:t>librarian.”</a:t>
            </a:r>
            <a:endParaRPr lang="en-US" sz="3200" dirty="0">
              <a:latin typeface="Bookman Old Style" panose="02050604050505020204" pitchFamily="18" charset="0"/>
            </a:endParaRPr>
          </a:p>
          <a:p>
            <a:pPr algn="ctr"/>
            <a:r>
              <a:rPr lang="en-US" sz="3200" dirty="0">
                <a:latin typeface="Bookman Old Style" panose="02050604050505020204" pitchFamily="18" charset="0"/>
              </a:rPr>
              <a:t/>
            </a:r>
            <a:br>
              <a:rPr lang="en-US" sz="3200" dirty="0">
                <a:latin typeface="Bookman Old Style" panose="02050604050505020204" pitchFamily="18" charset="0"/>
              </a:rPr>
            </a:br>
            <a:endParaRPr lang="en-US" sz="2400" dirty="0" smtClean="0">
              <a:latin typeface="Bookman Old Style" panose="02050604050505020204" pitchFamily="18" charset="0"/>
            </a:endParaRPr>
          </a:p>
          <a:p>
            <a:pPr algn="ctr"/>
            <a:r>
              <a:rPr lang="en-US" sz="2000" dirty="0" smtClean="0">
                <a:latin typeface="Bookman Old Style" panose="02050604050505020204" pitchFamily="18" charset="0"/>
              </a:rPr>
              <a:t>- </a:t>
            </a:r>
            <a:r>
              <a:rPr lang="en-US" sz="2000" dirty="0">
                <a:latin typeface="Bookman Old Style" panose="02050604050505020204" pitchFamily="18" charset="0"/>
              </a:rPr>
              <a:t>Patricia Wilson Berger, former president, American Library Association</a:t>
            </a:r>
          </a:p>
          <a:p>
            <a:endParaRPr lang="en-US" dirty="0"/>
          </a:p>
        </p:txBody>
      </p:sp>
      <p:sp>
        <p:nvSpPr>
          <p:cNvPr id="2" name="TextBox 1"/>
          <p:cNvSpPr txBox="1"/>
          <p:nvPr/>
        </p:nvSpPr>
        <p:spPr>
          <a:xfrm>
            <a:off x="5538651" y="6548846"/>
            <a:ext cx="3448595" cy="276999"/>
          </a:xfrm>
          <a:prstGeom prst="rect">
            <a:avLst/>
          </a:prstGeom>
          <a:noFill/>
        </p:spPr>
        <p:txBody>
          <a:bodyPr wrap="square" rtlCol="0">
            <a:spAutoFit/>
          </a:bodyPr>
          <a:lstStyle/>
          <a:p>
            <a:r>
              <a:rPr lang="en-US" sz="1200" dirty="0" smtClean="0">
                <a:hlinkClick r:id="rId3"/>
              </a:rPr>
              <a:t>http://www.lis.Illinois.edu/future-students</a:t>
            </a:r>
            <a:r>
              <a:rPr lang="en-US" sz="1200" dirty="0" smtClean="0"/>
              <a:t> </a:t>
            </a:r>
            <a:endParaRPr lang="en-US" sz="1200" dirty="0"/>
          </a:p>
        </p:txBody>
      </p:sp>
    </p:spTree>
    <p:extLst>
      <p:ext uri="{BB962C8B-B14F-4D97-AF65-F5344CB8AC3E}">
        <p14:creationId xmlns:p14="http://schemas.microsoft.com/office/powerpoint/2010/main" val="614821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36880"/>
            <a:ext cx="9306560" cy="8861158"/>
          </a:xfrm>
        </p:spPr>
      </p:pic>
    </p:spTree>
    <p:extLst>
      <p:ext uri="{BB962C8B-B14F-4D97-AF65-F5344CB8AC3E}">
        <p14:creationId xmlns:p14="http://schemas.microsoft.com/office/powerpoint/2010/main" val="2878817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3562" y="0"/>
            <a:ext cx="10322484" cy="6858000"/>
          </a:xfrm>
        </p:spPr>
      </p:pic>
      <p:sp>
        <p:nvSpPr>
          <p:cNvPr id="2" name="Title 1"/>
          <p:cNvSpPr>
            <a:spLocks noGrp="1"/>
          </p:cNvSpPr>
          <p:nvPr>
            <p:ph type="title"/>
          </p:nvPr>
        </p:nvSpPr>
        <p:spPr>
          <a:xfrm>
            <a:off x="628650" y="47398"/>
            <a:ext cx="7886700" cy="1325563"/>
          </a:xfrm>
        </p:spPr>
        <p:txBody>
          <a:bodyPr/>
          <a:lstStyle/>
          <a:p>
            <a:pPr algn="r"/>
            <a:r>
              <a:rPr lang="en-US" dirty="0" smtClean="0">
                <a:solidFill>
                  <a:schemeClr val="bg1"/>
                </a:solidFill>
              </a:rPr>
              <a:t>This kind of roast</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4317" y="1372961"/>
            <a:ext cx="3362597" cy="25219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7829" y="4114972"/>
            <a:ext cx="4659085" cy="275309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89" y="3371986"/>
            <a:ext cx="4750712" cy="3164659"/>
          </a:xfrm>
          <a:prstGeom prst="rect">
            <a:avLst/>
          </a:prstGeom>
        </p:spPr>
      </p:pic>
    </p:spTree>
    <p:extLst>
      <p:ext uri="{BB962C8B-B14F-4D97-AF65-F5344CB8AC3E}">
        <p14:creationId xmlns:p14="http://schemas.microsoft.com/office/powerpoint/2010/main" val="26349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76200" y="6477000"/>
            <a:ext cx="3813223" cy="307777"/>
          </a:xfrm>
          <a:prstGeom prst="rect">
            <a:avLst/>
          </a:prstGeom>
          <a:noFill/>
        </p:spPr>
        <p:txBody>
          <a:bodyPr wrap="none" rtlCol="0">
            <a:spAutoFit/>
          </a:bodyPr>
          <a:lstStyle/>
          <a:p>
            <a:r>
              <a:rPr lang="en-US" sz="1400" dirty="0" smtClean="0">
                <a:solidFill>
                  <a:schemeClr val="tx2"/>
                </a:solidFill>
              </a:rPr>
              <a:t>http://www.flickr.com/photos/infilta/209094032/</a:t>
            </a:r>
            <a:endParaRPr lang="en-US" sz="1400" dirty="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467" y="2176580"/>
            <a:ext cx="4446013" cy="3340861"/>
          </a:xfrm>
          <a:prstGeom prst="rect">
            <a:avLst/>
          </a:prstGeom>
        </p:spPr>
      </p:pic>
      <p:sp>
        <p:nvSpPr>
          <p:cNvPr id="6" name="TextBox 5"/>
          <p:cNvSpPr txBox="1"/>
          <p:nvPr/>
        </p:nvSpPr>
        <p:spPr>
          <a:xfrm>
            <a:off x="4456466" y="5517441"/>
            <a:ext cx="4446013" cy="430887"/>
          </a:xfrm>
          <a:prstGeom prst="rect">
            <a:avLst/>
          </a:prstGeom>
          <a:solidFill>
            <a:schemeClr val="bg1"/>
          </a:solidFill>
        </p:spPr>
        <p:txBody>
          <a:bodyPr wrap="square" rtlCol="0">
            <a:spAutoFit/>
          </a:bodyPr>
          <a:lstStyle/>
          <a:p>
            <a:r>
              <a:rPr lang="en-US" sz="1100" dirty="0" smtClean="0">
                <a:hlinkClick r:id="rId4"/>
              </a:rPr>
              <a:t>http://googlesystem.blogspot.com/2011/07/google-docs-lets-you-upload-10gb-files.html</a:t>
            </a:r>
            <a:r>
              <a:rPr lang="en-US" sz="1100" dirty="0" smtClean="0"/>
              <a:t> </a:t>
            </a:r>
            <a:endParaRPr lang="en-US" sz="1100" dirty="0"/>
          </a:p>
        </p:txBody>
      </p:sp>
    </p:spTree>
    <p:extLst>
      <p:ext uri="{BB962C8B-B14F-4D97-AF65-F5344CB8AC3E}">
        <p14:creationId xmlns:p14="http://schemas.microsoft.com/office/powerpoint/2010/main" val="159576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4993" y="0"/>
            <a:ext cx="12170869" cy="6858000"/>
          </a:xfrm>
        </p:spPr>
      </p:pic>
      <p:sp>
        <p:nvSpPr>
          <p:cNvPr id="6" name="Rounded Rectangle 5"/>
          <p:cNvSpPr/>
          <p:nvPr/>
        </p:nvSpPr>
        <p:spPr>
          <a:xfrm>
            <a:off x="836023" y="592183"/>
            <a:ext cx="4606834" cy="5590903"/>
          </a:xfrm>
          <a:prstGeom prst="roundRect">
            <a:avLst/>
          </a:prstGeom>
          <a:solidFill>
            <a:schemeClr val="tx1">
              <a:lumMod val="65000"/>
              <a:lumOff val="3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0491" y="957943"/>
            <a:ext cx="3857897" cy="5632311"/>
          </a:xfrm>
          <a:prstGeom prst="rect">
            <a:avLst/>
          </a:prstGeom>
          <a:noFill/>
        </p:spPr>
        <p:txBody>
          <a:bodyPr wrap="square" rtlCol="0">
            <a:spAutoFit/>
          </a:bodyPr>
          <a:lstStyle/>
          <a:p>
            <a:r>
              <a:rPr lang="en-US" sz="4000" dirty="0" smtClean="0">
                <a:solidFill>
                  <a:schemeClr val="bg1"/>
                </a:solidFill>
                <a:latin typeface="Rockwell" panose="02060603020205020403" pitchFamily="18" charset="0"/>
              </a:rPr>
              <a:t>Leave you with something to: </a:t>
            </a:r>
          </a:p>
          <a:p>
            <a:endParaRPr lang="en-US" sz="4000" dirty="0">
              <a:solidFill>
                <a:schemeClr val="bg1"/>
              </a:solidFill>
              <a:latin typeface="Rockwell" panose="02060603020205020403" pitchFamily="18" charset="0"/>
            </a:endParaRPr>
          </a:p>
          <a:p>
            <a:r>
              <a:rPr lang="en-US" sz="4000" dirty="0" smtClean="0">
                <a:solidFill>
                  <a:schemeClr val="bg1"/>
                </a:solidFill>
                <a:latin typeface="Rockwell" panose="02060603020205020403" pitchFamily="18" charset="0"/>
              </a:rPr>
              <a:t>look out for? consider?</a:t>
            </a:r>
          </a:p>
          <a:p>
            <a:r>
              <a:rPr lang="en-US" sz="4000" dirty="0" smtClean="0">
                <a:solidFill>
                  <a:schemeClr val="bg1"/>
                </a:solidFill>
                <a:latin typeface="Rockwell" panose="02060603020205020403" pitchFamily="18" charset="0"/>
              </a:rPr>
              <a:t>change?</a:t>
            </a:r>
          </a:p>
          <a:p>
            <a:endParaRPr lang="en-US" sz="4000" dirty="0" smtClean="0">
              <a:solidFill>
                <a:schemeClr val="bg1"/>
              </a:solidFill>
              <a:latin typeface="Rockwell" panose="02060603020205020403" pitchFamily="18" charset="0"/>
            </a:endParaRPr>
          </a:p>
          <a:p>
            <a:endParaRPr lang="en-US" sz="4000" dirty="0">
              <a:solidFill>
                <a:schemeClr val="bg1"/>
              </a:solidFill>
              <a:latin typeface="Rockwell" panose="02060603020205020403" pitchFamily="18" charset="0"/>
            </a:endParaRPr>
          </a:p>
          <a:p>
            <a:endParaRPr lang="en-US" sz="40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378569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4993" y="0"/>
            <a:ext cx="12170869" cy="6858000"/>
          </a:xfrm>
        </p:spPr>
      </p:pic>
      <p:sp>
        <p:nvSpPr>
          <p:cNvPr id="6" name="Rounded Rectangle 5"/>
          <p:cNvSpPr/>
          <p:nvPr/>
        </p:nvSpPr>
        <p:spPr>
          <a:xfrm>
            <a:off x="836023" y="592183"/>
            <a:ext cx="4606834" cy="5590903"/>
          </a:xfrm>
          <a:prstGeom prst="roundRect">
            <a:avLst/>
          </a:prstGeom>
          <a:solidFill>
            <a:schemeClr val="tx1">
              <a:lumMod val="65000"/>
              <a:lumOff val="3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0491" y="957943"/>
            <a:ext cx="3857897" cy="4154984"/>
          </a:xfrm>
          <a:prstGeom prst="rect">
            <a:avLst/>
          </a:prstGeom>
          <a:noFill/>
        </p:spPr>
        <p:txBody>
          <a:bodyPr wrap="square" rtlCol="0">
            <a:spAutoFit/>
          </a:bodyPr>
          <a:lstStyle/>
          <a:p>
            <a:r>
              <a:rPr lang="en-US" sz="2400" dirty="0" smtClean="0">
                <a:solidFill>
                  <a:schemeClr val="bg1"/>
                </a:solidFill>
                <a:latin typeface="Rockwell" panose="02060603020205020403" pitchFamily="18" charset="0"/>
              </a:rPr>
              <a:t>For the job descriptions:</a:t>
            </a:r>
          </a:p>
          <a:p>
            <a:endParaRPr lang="en-US" sz="2400" dirty="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Don’t make assumptions about what degrees can do which jobs.</a:t>
            </a:r>
          </a:p>
          <a:p>
            <a:endParaRPr lang="en-US" sz="2400" dirty="0" smtClean="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List the desired duties, and figure out how to evaluate if the candidate has them.</a:t>
            </a:r>
            <a:endParaRPr lang="en-US" sz="2400" dirty="0">
              <a:solidFill>
                <a:schemeClr val="bg1"/>
              </a:solidFill>
              <a:latin typeface="Rockwell" panose="02060603020205020403" pitchFamily="18" charset="0"/>
            </a:endParaRPr>
          </a:p>
          <a:p>
            <a:endParaRPr lang="en-US" sz="24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2525263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IT Specialists: Associate, Specialist, and Senior </a:t>
            </a:r>
            <a:r>
              <a:rPr lang="en-US" b="1" dirty="0" smtClean="0"/>
              <a:t>Levels - Engineering IT</a:t>
            </a:r>
            <a:endParaRPr lang="en-US" dirty="0"/>
          </a:p>
        </p:txBody>
      </p:sp>
      <p:sp>
        <p:nvSpPr>
          <p:cNvPr id="5" name="TextBox 4"/>
          <p:cNvSpPr txBox="1"/>
          <p:nvPr/>
        </p:nvSpPr>
        <p:spPr>
          <a:xfrm>
            <a:off x="628650" y="1924594"/>
            <a:ext cx="8088630" cy="4616648"/>
          </a:xfrm>
          <a:prstGeom prst="rect">
            <a:avLst/>
          </a:prstGeom>
          <a:noFill/>
        </p:spPr>
        <p:txBody>
          <a:bodyPr wrap="square" rtlCol="0">
            <a:spAutoFit/>
          </a:bodyPr>
          <a:lstStyle/>
          <a:p>
            <a:r>
              <a:rPr lang="en-US" sz="2400" b="1" dirty="0" smtClean="0"/>
              <a:t>Associate</a:t>
            </a:r>
            <a:endParaRPr lang="en-US" b="1" dirty="0" smtClean="0"/>
          </a:p>
          <a:p>
            <a:pPr marL="285750" indent="-285750">
              <a:buFont typeface="Arial" panose="020B0604020202020204" pitchFamily="34" charset="0"/>
              <a:buChar char="•"/>
            </a:pPr>
            <a:r>
              <a:rPr lang="en-US" dirty="0" smtClean="0"/>
              <a:t>Bachelor’s Degree</a:t>
            </a:r>
          </a:p>
          <a:p>
            <a:pPr marL="285750" indent="-285750">
              <a:buFont typeface="Arial" panose="020B0604020202020204" pitchFamily="34" charset="0"/>
              <a:buChar char="•"/>
            </a:pPr>
            <a:r>
              <a:rPr lang="en-US" dirty="0" smtClean="0"/>
              <a:t>1 year full-time or equivalent part-time professional experience in IT operations which must include:</a:t>
            </a:r>
          </a:p>
          <a:p>
            <a:pPr marL="742950" lvl="1" indent="-285750">
              <a:buFont typeface="Arial" panose="020B0604020202020204" pitchFamily="34" charset="0"/>
              <a:buChar char="•"/>
            </a:pPr>
            <a:r>
              <a:rPr lang="en-US" dirty="0" smtClean="0"/>
              <a:t>1 year experience supporting Windows, Mac, or Linux workstations.</a:t>
            </a:r>
          </a:p>
          <a:p>
            <a:pPr marL="742950" lvl="1" indent="-285750">
              <a:buFont typeface="Arial" panose="020B0604020202020204" pitchFamily="34" charset="0"/>
              <a:buChar char="•"/>
            </a:pPr>
            <a:r>
              <a:rPr lang="en-US" dirty="0" smtClean="0"/>
              <a:t>Experience working in a customer service environment.</a:t>
            </a:r>
          </a:p>
          <a:p>
            <a:pPr marL="742950" lvl="1" indent="-285750">
              <a:buFont typeface="Arial" panose="020B0604020202020204" pitchFamily="34" charset="0"/>
              <a:buChar char="•"/>
            </a:pPr>
            <a:endParaRPr lang="en-US" dirty="0" smtClean="0"/>
          </a:p>
          <a:p>
            <a:r>
              <a:rPr lang="en-US" sz="2400" b="1" dirty="0" smtClean="0"/>
              <a:t>Specialist</a:t>
            </a:r>
          </a:p>
          <a:p>
            <a:pPr marL="285750" indent="-285750">
              <a:buFont typeface="Arial" panose="020B0604020202020204" pitchFamily="34" charset="0"/>
              <a:buChar char="•"/>
            </a:pPr>
            <a:r>
              <a:rPr lang="en-US" dirty="0"/>
              <a:t>Bachelor’s Degree</a:t>
            </a:r>
          </a:p>
          <a:p>
            <a:pPr marL="285750" indent="-285750">
              <a:buFont typeface="Arial" panose="020B0604020202020204" pitchFamily="34" charset="0"/>
              <a:buChar char="•"/>
            </a:pPr>
            <a:r>
              <a:rPr lang="en-US" dirty="0" smtClean="0"/>
              <a:t>3 years </a:t>
            </a:r>
            <a:r>
              <a:rPr lang="en-US" dirty="0"/>
              <a:t>full-time or </a:t>
            </a:r>
            <a:r>
              <a:rPr lang="en-US" dirty="0" smtClean="0"/>
              <a:t>equivalent…</a:t>
            </a:r>
          </a:p>
          <a:p>
            <a:pPr marL="285750" indent="-285750">
              <a:buFont typeface="Arial" panose="020B0604020202020204" pitchFamily="34" charset="0"/>
              <a:buChar char="•"/>
            </a:pPr>
            <a:endParaRPr lang="en-US" dirty="0"/>
          </a:p>
          <a:p>
            <a:r>
              <a:rPr lang="en-US" sz="2400" b="1" dirty="0" smtClean="0"/>
              <a:t>Senior</a:t>
            </a:r>
          </a:p>
          <a:p>
            <a:pPr marL="285750" indent="-285750">
              <a:buFont typeface="Arial" panose="020B0604020202020204" pitchFamily="34" charset="0"/>
              <a:buChar char="•"/>
            </a:pPr>
            <a:r>
              <a:rPr lang="en-US" dirty="0"/>
              <a:t>Bachelor’s Degree</a:t>
            </a:r>
          </a:p>
          <a:p>
            <a:pPr marL="285750" indent="-285750">
              <a:buFont typeface="Arial" panose="020B0604020202020204" pitchFamily="34" charset="0"/>
              <a:buChar char="•"/>
            </a:pPr>
            <a:r>
              <a:rPr lang="en-US" dirty="0" smtClean="0"/>
              <a:t>6 </a:t>
            </a:r>
            <a:r>
              <a:rPr lang="en-US" dirty="0"/>
              <a:t>years full-time or equivalent…</a:t>
            </a:r>
          </a:p>
          <a:p>
            <a:endParaRPr lang="en-US" sz="2400" b="1" dirty="0"/>
          </a:p>
        </p:txBody>
      </p:sp>
      <p:sp>
        <p:nvSpPr>
          <p:cNvPr id="7" name="TextBox 6"/>
          <p:cNvSpPr txBox="1"/>
          <p:nvPr/>
        </p:nvSpPr>
        <p:spPr>
          <a:xfrm>
            <a:off x="357051" y="6479177"/>
            <a:ext cx="8673738" cy="400110"/>
          </a:xfrm>
          <a:prstGeom prst="rect">
            <a:avLst/>
          </a:prstGeom>
          <a:noFill/>
        </p:spPr>
        <p:txBody>
          <a:bodyPr wrap="square" rtlCol="0">
            <a:spAutoFit/>
          </a:bodyPr>
          <a:lstStyle/>
          <a:p>
            <a:r>
              <a:rPr lang="en-US" sz="1000" dirty="0">
                <a:hlinkClick r:id="rId2"/>
              </a:rPr>
              <a:t>https://</a:t>
            </a:r>
            <a:r>
              <a:rPr lang="en-US" sz="1000" dirty="0" smtClean="0">
                <a:hlinkClick r:id="rId2"/>
              </a:rPr>
              <a:t>jobs.illinois.edu/academic-job-board/job-details?jobID=40430&amp;job=it-specialists-associate-specialist-and-senior-levels-engineering-it-shared-services-a1400174</a:t>
            </a:r>
            <a:r>
              <a:rPr lang="en-US" sz="1000" dirty="0" smtClean="0"/>
              <a:t> </a:t>
            </a:r>
            <a:endParaRPr lang="en-US" sz="1000" dirty="0"/>
          </a:p>
        </p:txBody>
      </p:sp>
    </p:spTree>
    <p:extLst>
      <p:ext uri="{BB962C8B-B14F-4D97-AF65-F5344CB8AC3E}">
        <p14:creationId xmlns:p14="http://schemas.microsoft.com/office/powerpoint/2010/main" val="40490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87977"/>
            <a:ext cx="7886700" cy="5246940"/>
          </a:xfrm>
        </p:spPr>
        <p:txBody>
          <a:bodyPr/>
          <a:lstStyle/>
          <a:p>
            <a:pPr marL="0" indent="0">
              <a:buNone/>
            </a:pPr>
            <a:r>
              <a:rPr lang="en-US" dirty="0" smtClean="0"/>
              <a:t>IT Pros are a practical, results driven people.</a:t>
            </a:r>
          </a:p>
          <a:p>
            <a:pPr marL="0" indent="0">
              <a:buNone/>
            </a:pPr>
            <a:endParaRPr lang="en-US" dirty="0"/>
          </a:p>
          <a:p>
            <a:pPr marL="0" indent="0">
              <a:buNone/>
            </a:pPr>
            <a:r>
              <a:rPr lang="en-US" dirty="0" smtClean="0"/>
              <a:t>We like order, logic, efficiency, and elegance.</a:t>
            </a:r>
          </a:p>
          <a:p>
            <a:pPr marL="0" indent="0">
              <a:buNone/>
            </a:pPr>
            <a:endParaRPr lang="en-US" dirty="0"/>
          </a:p>
          <a:p>
            <a:pPr marL="0" indent="0">
              <a:buNone/>
            </a:pPr>
            <a:r>
              <a:rPr lang="en-US" dirty="0" smtClean="0"/>
              <a:t>We get annoyed by things we don’t like.</a:t>
            </a:r>
          </a:p>
          <a:p>
            <a:pPr lvl="1"/>
            <a:r>
              <a:rPr lang="en-US" dirty="0" smtClean="0"/>
              <a:t>Inefficiencies, inelegance, disorder, illogic.</a:t>
            </a:r>
          </a:p>
          <a:p>
            <a:pPr lvl="1"/>
            <a:endParaRPr lang="en-US" dirty="0"/>
          </a:p>
          <a:p>
            <a:pPr marL="0" indent="0">
              <a:buNone/>
            </a:pPr>
            <a:r>
              <a:rPr lang="en-US" dirty="0" smtClean="0"/>
              <a:t>Respect is the currency of the realm.</a:t>
            </a:r>
          </a:p>
          <a:p>
            <a:pPr marL="0" indent="0">
              <a:buNone/>
            </a:pPr>
            <a:endParaRPr lang="en-US" dirty="0"/>
          </a:p>
          <a:p>
            <a:pPr marL="0" indent="0">
              <a:buNone/>
            </a:pPr>
            <a:r>
              <a:rPr lang="en-US" dirty="0" smtClean="0"/>
              <a:t>IT stereotypes devolve from not recognizing these traits.</a:t>
            </a:r>
            <a:endParaRPr lang="en-US" dirty="0"/>
          </a:p>
        </p:txBody>
      </p:sp>
      <p:sp>
        <p:nvSpPr>
          <p:cNvPr id="4" name="TextBox 3"/>
          <p:cNvSpPr txBox="1"/>
          <p:nvPr/>
        </p:nvSpPr>
        <p:spPr>
          <a:xfrm>
            <a:off x="3092823" y="5934917"/>
            <a:ext cx="5920068" cy="646331"/>
          </a:xfrm>
          <a:prstGeom prst="rect">
            <a:avLst/>
          </a:prstGeom>
          <a:noFill/>
        </p:spPr>
        <p:txBody>
          <a:bodyPr wrap="square" rtlCol="0">
            <a:spAutoFit/>
          </a:bodyPr>
          <a:lstStyle/>
          <a:p>
            <a:r>
              <a:rPr lang="en-US" dirty="0" smtClean="0"/>
              <a:t>Jeff </a:t>
            </a:r>
            <a:r>
              <a:rPr lang="en-US" dirty="0" err="1" smtClean="0"/>
              <a:t>Ello</a:t>
            </a:r>
            <a:r>
              <a:rPr lang="en-US" dirty="0" smtClean="0"/>
              <a:t>, “Opinion: The unspoken truth about managing geeks”, Computerworld, September 8, 2009</a:t>
            </a:r>
            <a:endParaRPr lang="en-US" dirty="0"/>
          </a:p>
        </p:txBody>
      </p:sp>
    </p:spTree>
    <p:extLst>
      <p:ext uri="{BB962C8B-B14F-4D97-AF65-F5344CB8AC3E}">
        <p14:creationId xmlns:p14="http://schemas.microsoft.com/office/powerpoint/2010/main" val="2266400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professionals</a:t>
            </a:r>
            <a:endParaRPr lang="en-US" dirty="0"/>
          </a:p>
        </p:txBody>
      </p:sp>
      <p:sp>
        <p:nvSpPr>
          <p:cNvPr id="3" name="Content Placeholder 2"/>
          <p:cNvSpPr>
            <a:spLocks noGrp="1"/>
          </p:cNvSpPr>
          <p:nvPr>
            <p:ph idx="1"/>
          </p:nvPr>
        </p:nvSpPr>
        <p:spPr>
          <a:xfrm>
            <a:off x="628650" y="1825625"/>
            <a:ext cx="7886700" cy="1335586"/>
          </a:xfrm>
        </p:spPr>
        <p:txBody>
          <a:bodyPr/>
          <a:lstStyle/>
          <a:p>
            <a:pPr marL="0" indent="0">
              <a:buNone/>
            </a:pPr>
            <a:r>
              <a:rPr lang="en-US" dirty="0" smtClean="0"/>
              <a:t>IT professionals are very detail-oriented.</a:t>
            </a:r>
          </a:p>
          <a:p>
            <a:pPr marL="0" indent="0">
              <a:buNone/>
            </a:pPr>
            <a:r>
              <a:rPr lang="en-US" dirty="0" smtClean="0"/>
              <a:t>IT professional are perfectionists.</a:t>
            </a:r>
          </a:p>
          <a:p>
            <a:pPr marL="0" indent="0">
              <a:buNone/>
            </a:pPr>
            <a:endParaRPr lang="en-US" dirty="0"/>
          </a:p>
        </p:txBody>
      </p:sp>
      <p:sp>
        <p:nvSpPr>
          <p:cNvPr id="4" name="Title 1"/>
          <p:cNvSpPr txBox="1">
            <a:spLocks/>
          </p:cNvSpPr>
          <p:nvPr/>
        </p:nvSpPr>
        <p:spPr>
          <a:xfrm>
            <a:off x="4238353"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are obnoxious.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176" y="2090889"/>
            <a:ext cx="3403174" cy="4609524"/>
          </a:xfrm>
          <a:prstGeom prst="rect">
            <a:avLst/>
          </a:prstGeom>
        </p:spPr>
      </p:pic>
      <p:sp>
        <p:nvSpPr>
          <p:cNvPr id="7" name="Content Placeholder 2"/>
          <p:cNvSpPr txBox="1">
            <a:spLocks/>
          </p:cNvSpPr>
          <p:nvPr/>
        </p:nvSpPr>
        <p:spPr>
          <a:xfrm>
            <a:off x="628650" y="3426475"/>
            <a:ext cx="4849041" cy="2519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When you present an idea to them, their first instinct is to tear it apart.</a:t>
            </a:r>
          </a:p>
          <a:p>
            <a:pPr marL="0" indent="0">
              <a:buFont typeface="Arial" panose="020B0604020202020204" pitchFamily="34" charset="0"/>
              <a:buNone/>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4686451"/>
            <a:ext cx="4915586" cy="201958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6877" y="2847120"/>
            <a:ext cx="1625397" cy="1625397"/>
          </a:xfrm>
          <a:prstGeom prst="rect">
            <a:avLst/>
          </a:prstGeom>
        </p:spPr>
      </p:pic>
    </p:spTree>
    <p:extLst>
      <p:ext uri="{BB962C8B-B14F-4D97-AF65-F5344CB8AC3E}">
        <p14:creationId xmlns:p14="http://schemas.microsoft.com/office/powerpoint/2010/main" val="117580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3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159" y="0"/>
            <a:ext cx="10367182" cy="6858000"/>
          </a:xfrm>
        </p:spPr>
      </p:pic>
      <p:sp>
        <p:nvSpPr>
          <p:cNvPr id="5" name="TextBox 4"/>
          <p:cNvSpPr txBox="1"/>
          <p:nvPr/>
        </p:nvSpPr>
        <p:spPr>
          <a:xfrm>
            <a:off x="4728755" y="763153"/>
            <a:ext cx="4415246" cy="4154984"/>
          </a:xfrm>
          <a:prstGeom prst="rect">
            <a:avLst/>
          </a:prstGeom>
          <a:solidFill>
            <a:schemeClr val="bg2">
              <a:lumMod val="90000"/>
            </a:schemeClr>
          </a:solidFill>
        </p:spPr>
        <p:txBody>
          <a:bodyPr wrap="square" rtlCol="0">
            <a:spAutoFit/>
          </a:bodyPr>
          <a:lstStyle/>
          <a:p>
            <a:r>
              <a:rPr lang="en-US" sz="2400" dirty="0" smtClean="0"/>
              <a:t>Results:</a:t>
            </a:r>
          </a:p>
          <a:p>
            <a:endParaRPr lang="en-US" sz="2400" dirty="0"/>
          </a:p>
          <a:p>
            <a:pPr marL="285750" indent="-285750">
              <a:buFont typeface="Arial" panose="020B0604020202020204" pitchFamily="34" charset="0"/>
              <a:buChar char="•"/>
            </a:pPr>
            <a:r>
              <a:rPr lang="en-US" sz="2400" dirty="0" smtClean="0"/>
              <a:t>People don’t suggest things.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You think it’s perfect, then it gets shot down, and then you’re sad.</a:t>
            </a:r>
          </a:p>
          <a:p>
            <a:pPr marL="285750" indent="-285750">
              <a:buFont typeface="Arial" panose="020B0604020202020204" pitchFamily="34" charset="0"/>
              <a:buChar char="•"/>
            </a:pPr>
            <a:endParaRPr lang="en-US" sz="2400" dirty="0"/>
          </a:p>
          <a:p>
            <a:r>
              <a:rPr lang="en-US" sz="2400" dirty="0" smtClean="0"/>
              <a:t>Not the most welcoming, collaborative environment.</a:t>
            </a:r>
          </a:p>
          <a:p>
            <a:endParaRPr lang="en-US" sz="2400" dirty="0"/>
          </a:p>
        </p:txBody>
      </p:sp>
    </p:spTree>
    <p:extLst>
      <p:ext uri="{BB962C8B-B14F-4D97-AF65-F5344CB8AC3E}">
        <p14:creationId xmlns:p14="http://schemas.microsoft.com/office/powerpoint/2010/main" val="334384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4993" y="0"/>
            <a:ext cx="12170869" cy="6858000"/>
          </a:xfrm>
        </p:spPr>
      </p:pic>
      <p:sp>
        <p:nvSpPr>
          <p:cNvPr id="6" name="Rounded Rectangle 5"/>
          <p:cNvSpPr/>
          <p:nvPr/>
        </p:nvSpPr>
        <p:spPr>
          <a:xfrm>
            <a:off x="836023" y="592183"/>
            <a:ext cx="4606834" cy="5590903"/>
          </a:xfrm>
          <a:prstGeom prst="roundRect">
            <a:avLst/>
          </a:prstGeom>
          <a:solidFill>
            <a:schemeClr val="tx1">
              <a:lumMod val="65000"/>
              <a:lumOff val="3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0491" y="957943"/>
            <a:ext cx="3857897" cy="5262979"/>
          </a:xfrm>
          <a:prstGeom prst="rect">
            <a:avLst/>
          </a:prstGeom>
          <a:noFill/>
        </p:spPr>
        <p:txBody>
          <a:bodyPr wrap="square" rtlCol="0">
            <a:spAutoFit/>
          </a:bodyPr>
          <a:lstStyle/>
          <a:p>
            <a:r>
              <a:rPr lang="en-US" sz="2400" dirty="0" smtClean="0">
                <a:solidFill>
                  <a:schemeClr val="bg1"/>
                </a:solidFill>
                <a:latin typeface="Rockwell" panose="02060603020205020403" pitchFamily="18" charset="0"/>
              </a:rPr>
              <a:t>Stop being obnoxious.</a:t>
            </a:r>
          </a:p>
          <a:p>
            <a:endParaRPr lang="en-US" sz="2400" dirty="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Thank your coworker for their ideas.</a:t>
            </a:r>
          </a:p>
          <a:p>
            <a:endParaRPr lang="en-US" sz="2400" dirty="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Don’t always play devil’s advocate.</a:t>
            </a:r>
          </a:p>
          <a:p>
            <a:endParaRPr lang="en-US" sz="2400" dirty="0" smtClean="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“Neat, what problems would that solve?”</a:t>
            </a:r>
          </a:p>
          <a:p>
            <a:endParaRPr lang="en-US" sz="2400" dirty="0" smtClean="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Ideas will breed more ideas.</a:t>
            </a:r>
            <a:endParaRPr lang="en-US" sz="2400" dirty="0">
              <a:solidFill>
                <a:schemeClr val="bg1"/>
              </a:solidFill>
              <a:latin typeface="Rockwell" panose="02060603020205020403" pitchFamily="18" charset="0"/>
            </a:endParaRPr>
          </a:p>
          <a:p>
            <a:endParaRPr lang="en-US" sz="24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3764579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495" y="147412"/>
            <a:ext cx="8167007" cy="2141536"/>
          </a:xfrm>
        </p:spPr>
        <p:txBody>
          <a:bodyPr>
            <a:normAutofit/>
          </a:bodyPr>
          <a:lstStyle/>
          <a:p>
            <a:pPr algn="ctr"/>
            <a:r>
              <a:rPr lang="en-US" sz="4800" dirty="0" smtClean="0">
                <a:solidFill>
                  <a:schemeClr val="accent4">
                    <a:lumMod val="75000"/>
                  </a:schemeClr>
                </a:solidFill>
                <a:latin typeface="Arial Black" panose="020B0A04020102020204" pitchFamily="34" charset="0"/>
              </a:rPr>
              <a:t>I.T. is one of two professions that calls its customers “users”.</a:t>
            </a:r>
            <a:endParaRPr lang="en-US" sz="4800" dirty="0">
              <a:solidFill>
                <a:schemeClr val="accent4">
                  <a:lumMod val="75000"/>
                </a:schemeClr>
              </a:solidFill>
              <a:latin typeface="Arial Black" panose="020B0A040201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1814" y="2506662"/>
            <a:ext cx="7120371" cy="4351338"/>
          </a:xfrm>
        </p:spPr>
      </p:pic>
    </p:spTree>
    <p:extLst>
      <p:ext uri="{BB962C8B-B14F-4D97-AF65-F5344CB8AC3E}">
        <p14:creationId xmlns:p14="http://schemas.microsoft.com/office/powerpoint/2010/main" val="1037906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29994"/>
            <a:ext cx="7886700" cy="1325563"/>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a:lstStyle/>
          <a:p>
            <a:r>
              <a:rPr lang="en-US" dirty="0"/>
              <a:t>T</a:t>
            </a:r>
            <a:r>
              <a:rPr lang="en-US" dirty="0" smtClean="0"/>
              <a:t>he </a:t>
            </a:r>
            <a:r>
              <a:rPr lang="en-US" dirty="0"/>
              <a:t>D</a:t>
            </a:r>
            <a:r>
              <a:rPr lang="en-US" dirty="0" smtClean="0"/>
              <a:t>rugs to IT metaphor</a:t>
            </a:r>
            <a:endParaRPr lang="en-US" dirty="0"/>
          </a:p>
        </p:txBody>
      </p:sp>
      <p:sp>
        <p:nvSpPr>
          <p:cNvPr id="3" name="Content Placeholder 2"/>
          <p:cNvSpPr>
            <a:spLocks noGrp="1"/>
          </p:cNvSpPr>
          <p:nvPr>
            <p:ph idx="1"/>
          </p:nvPr>
        </p:nvSpPr>
        <p:spPr>
          <a:xfrm>
            <a:off x="3056708" y="1834334"/>
            <a:ext cx="5328013" cy="4351338"/>
          </a:xfrm>
          <a:gradFill>
            <a:gsLst>
              <a:gs pos="0">
                <a:schemeClr val="accent3">
                  <a:lumMod val="40000"/>
                  <a:lumOff val="60000"/>
                  <a:alpha val="50000"/>
                </a:schemeClr>
              </a:gs>
              <a:gs pos="46000">
                <a:schemeClr val="accent3">
                  <a:lumMod val="95000"/>
                  <a:lumOff val="5000"/>
                </a:schemeClr>
              </a:gs>
              <a:gs pos="100000">
                <a:schemeClr val="accent3">
                  <a:lumMod val="60000"/>
                </a:schemeClr>
              </a:gs>
            </a:gsLst>
            <a:path path="circle">
              <a:fillToRect l="50000" t="130000" r="50000" b="-30000"/>
            </a:path>
          </a:gradFill>
        </p:spPr>
        <p:txBody>
          <a:bodyPr>
            <a:normAutofit lnSpcReduction="10000"/>
          </a:bodyPr>
          <a:lstStyle/>
          <a:p>
            <a:pPr marL="0" indent="0">
              <a:buNone/>
            </a:pPr>
            <a:r>
              <a:rPr lang="en-US" dirty="0" smtClean="0"/>
              <a:t>User’s best interest in mind?</a:t>
            </a:r>
          </a:p>
          <a:p>
            <a:r>
              <a:rPr lang="en-US" dirty="0" smtClean="0"/>
              <a:t>Dealer knows best.</a:t>
            </a:r>
          </a:p>
          <a:p>
            <a:pPr marL="0" indent="0">
              <a:buNone/>
            </a:pPr>
            <a:endParaRPr lang="en-US" dirty="0" smtClean="0"/>
          </a:p>
          <a:p>
            <a:pPr marL="0" indent="0">
              <a:buNone/>
            </a:pPr>
            <a:r>
              <a:rPr lang="en-US" dirty="0" smtClean="0"/>
              <a:t>Single source</a:t>
            </a:r>
          </a:p>
          <a:p>
            <a:r>
              <a:rPr lang="en-US" dirty="0" smtClean="0"/>
              <a:t>I’m the only one who can help you.</a:t>
            </a:r>
          </a:p>
          <a:p>
            <a:endParaRPr lang="en-US" dirty="0"/>
          </a:p>
          <a:p>
            <a:pPr marL="0" indent="0">
              <a:buNone/>
            </a:pPr>
            <a:r>
              <a:rPr lang="en-US" dirty="0" smtClean="0"/>
              <a:t>Dependence</a:t>
            </a:r>
          </a:p>
          <a:p>
            <a:r>
              <a:rPr lang="en-US" dirty="0" smtClean="0"/>
              <a:t>Keep coming back for more.</a:t>
            </a:r>
            <a:endParaRPr lang="en-US" dirty="0"/>
          </a:p>
        </p:txBody>
      </p:sp>
    </p:spTree>
    <p:extLst>
      <p:ext uri="{BB962C8B-B14F-4D97-AF65-F5344CB8AC3E}">
        <p14:creationId xmlns:p14="http://schemas.microsoft.com/office/powerpoint/2010/main" val="320784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97851"/>
          </a:xfrm>
        </p:spPr>
      </p:pic>
      <p:sp>
        <p:nvSpPr>
          <p:cNvPr id="5" name="TextBox 4"/>
          <p:cNvSpPr txBox="1"/>
          <p:nvPr/>
        </p:nvSpPr>
        <p:spPr>
          <a:xfrm>
            <a:off x="401934" y="2238103"/>
            <a:ext cx="3908809" cy="3970318"/>
          </a:xfrm>
          <a:prstGeom prst="rect">
            <a:avLst/>
          </a:prstGeom>
          <a:solidFill>
            <a:srgbClr val="161616"/>
          </a:solidFill>
        </p:spPr>
        <p:txBody>
          <a:bodyPr wrap="square" rtlCol="0">
            <a:spAutoFit/>
          </a:bodyPr>
          <a:lstStyle/>
          <a:p>
            <a:r>
              <a:rPr lang="en-US" sz="2800" dirty="0" smtClean="0">
                <a:solidFill>
                  <a:schemeClr val="bg2"/>
                </a:solidFill>
                <a:latin typeface="Arial Black" panose="020B0A04020102020204" pitchFamily="34" charset="0"/>
              </a:rPr>
              <a:t>Are we here to best serve our customers and their needs?</a:t>
            </a:r>
          </a:p>
          <a:p>
            <a:endParaRPr lang="en-US" sz="2800" dirty="0">
              <a:solidFill>
                <a:schemeClr val="bg2"/>
              </a:solidFill>
              <a:latin typeface="Arial Black" panose="020B0A04020102020204" pitchFamily="34" charset="0"/>
            </a:endParaRPr>
          </a:p>
          <a:p>
            <a:r>
              <a:rPr lang="en-US" sz="2800" dirty="0" smtClean="0">
                <a:solidFill>
                  <a:schemeClr val="bg2"/>
                </a:solidFill>
                <a:latin typeface="Arial Black" panose="020B0A04020102020204" pitchFamily="34" charset="0"/>
              </a:rPr>
              <a:t>Or are they here to annoy us while we’re busy being IT professionals?</a:t>
            </a:r>
          </a:p>
        </p:txBody>
      </p:sp>
    </p:spTree>
    <p:extLst>
      <p:ext uri="{BB962C8B-B14F-4D97-AF65-F5344CB8AC3E}">
        <p14:creationId xmlns:p14="http://schemas.microsoft.com/office/powerpoint/2010/main" val="689434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06141" y="-1890338"/>
            <a:ext cx="15956281" cy="11967211"/>
          </a:xfrm>
        </p:spPr>
      </p:pic>
      <p:sp>
        <p:nvSpPr>
          <p:cNvPr id="6" name="Cloud 5"/>
          <p:cNvSpPr/>
          <p:nvPr/>
        </p:nvSpPr>
        <p:spPr>
          <a:xfrm>
            <a:off x="152400" y="1949733"/>
            <a:ext cx="3636335" cy="2307266"/>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chemeClr val="tx1"/>
                </a:solidFill>
                <a:effectLst>
                  <a:outerShdw blurRad="38100" dist="19050" dir="2700000" algn="tl" rotWithShape="0">
                    <a:schemeClr val="dk1">
                      <a:alpha val="40000"/>
                    </a:schemeClr>
                  </a:outerShdw>
                </a:effectLst>
              </a:rPr>
              <a:t>Instruction and Research</a:t>
            </a:r>
            <a:endParaRPr lang="en-US" sz="3200" dirty="0">
              <a:ln w="0"/>
              <a:solidFill>
                <a:schemeClr val="tx1"/>
              </a:solidFill>
              <a:effectLst>
                <a:outerShdw blurRad="38100" dist="19050" dir="2700000" algn="tl" rotWithShape="0">
                  <a:schemeClr val="dk1">
                    <a:alpha val="40000"/>
                  </a:schemeClr>
                </a:outerShdw>
              </a:effectLst>
            </a:endParaRPr>
          </a:p>
        </p:txBody>
      </p:sp>
      <p:sp>
        <p:nvSpPr>
          <p:cNvPr id="7" name="Cloud 6"/>
          <p:cNvSpPr/>
          <p:nvPr/>
        </p:nvSpPr>
        <p:spPr>
          <a:xfrm>
            <a:off x="3707004" y="744391"/>
            <a:ext cx="3413051" cy="189259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Information technology </a:t>
            </a:r>
            <a:br>
              <a:rPr lang="en-US" dirty="0" smtClean="0">
                <a:ln w="0"/>
                <a:solidFill>
                  <a:schemeClr val="tx1"/>
                </a:solidFill>
                <a:effectLst>
                  <a:outerShdw blurRad="38100" dist="19050" dir="2700000" algn="tl" rotWithShape="0">
                    <a:schemeClr val="dk1">
                      <a:alpha val="40000"/>
                    </a:schemeClr>
                  </a:outerShdw>
                </a:effectLst>
              </a:rPr>
            </a:br>
            <a:r>
              <a:rPr lang="en-US" dirty="0" smtClean="0">
                <a:ln w="0"/>
                <a:solidFill>
                  <a:schemeClr val="tx1"/>
                </a:solidFill>
                <a:effectLst>
                  <a:outerShdw blurRad="38100" dist="19050" dir="2700000" algn="tl" rotWithShape="0">
                    <a:schemeClr val="dk1">
                      <a:alpha val="40000"/>
                    </a:schemeClr>
                  </a:outerShdw>
                </a:effectLst>
              </a:rPr>
              <a:t>in support of</a:t>
            </a:r>
            <a:endParaRPr lang="en-US" dirty="0">
              <a:ln w="0"/>
              <a:solidFill>
                <a:schemeClr val="tx1"/>
              </a:solidFill>
              <a:effectLst>
                <a:outerShdw blurRad="38100" dist="19050" dir="2700000" algn="tl" rotWithShape="0">
                  <a:schemeClr val="dk1">
                    <a:alpha val="40000"/>
                  </a:schemeClr>
                </a:outerShdw>
              </a:effectLst>
            </a:endParaRPr>
          </a:p>
        </p:txBody>
      </p:sp>
      <p:sp>
        <p:nvSpPr>
          <p:cNvPr id="8" name="Cloud 7"/>
          <p:cNvSpPr/>
          <p:nvPr/>
        </p:nvSpPr>
        <p:spPr>
          <a:xfrm>
            <a:off x="5857210" y="2838354"/>
            <a:ext cx="2525689" cy="2215598"/>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chemeClr val="tx1"/>
                </a:solidFill>
                <a:effectLst>
                  <a:outerShdw blurRad="38100" dist="19050" dir="2700000" algn="tl" rotWithShape="0">
                    <a:schemeClr val="dk1">
                      <a:alpha val="40000"/>
                    </a:schemeClr>
                  </a:outerShdw>
                </a:effectLst>
              </a:rPr>
              <a:t>Second To None</a:t>
            </a:r>
            <a:endParaRPr lang="en-US"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92108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goal here?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460" y="1690689"/>
            <a:ext cx="8789080" cy="4094746"/>
          </a:xfrm>
        </p:spPr>
      </p:pic>
      <p:sp>
        <p:nvSpPr>
          <p:cNvPr id="5" name="TextBox 4"/>
          <p:cNvSpPr txBox="1"/>
          <p:nvPr/>
        </p:nvSpPr>
        <p:spPr>
          <a:xfrm>
            <a:off x="4181142" y="6138515"/>
            <a:ext cx="4505658" cy="276999"/>
          </a:xfrm>
          <a:prstGeom prst="rect">
            <a:avLst/>
          </a:prstGeom>
          <a:noFill/>
        </p:spPr>
        <p:txBody>
          <a:bodyPr wrap="square" rtlCol="0">
            <a:spAutoFit/>
          </a:bodyPr>
          <a:lstStyle/>
          <a:p>
            <a:r>
              <a:rPr lang="en-US" sz="1200" dirty="0">
                <a:hlinkClick r:id="rId3"/>
              </a:rPr>
              <a:t>https://</a:t>
            </a:r>
            <a:r>
              <a:rPr lang="en-US" sz="1200" dirty="0" smtClean="0">
                <a:hlinkClick r:id="rId3"/>
              </a:rPr>
              <a:t>twitter.com/abt_programming/status/459657752412184576</a:t>
            </a:r>
            <a:r>
              <a:rPr lang="en-US" sz="1200" dirty="0" smtClean="0"/>
              <a:t> </a:t>
            </a:r>
            <a:endParaRPr lang="en-US" sz="1200" dirty="0"/>
          </a:p>
        </p:txBody>
      </p:sp>
    </p:spTree>
    <p:extLst>
      <p:ext uri="{BB962C8B-B14F-4D97-AF65-F5344CB8AC3E}">
        <p14:creationId xmlns:p14="http://schemas.microsoft.com/office/powerpoint/2010/main" val="3076310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latin typeface="Consolas" panose="020B0609020204030204" pitchFamily="49" charset="0"/>
                <a:cs typeface="Consolas" panose="020B0609020204030204" pitchFamily="49" charset="0"/>
              </a:rPr>
              <a:t>HALT AND CATCH FIRE_</a:t>
            </a:r>
            <a:endParaRPr lang="en-US" dirty="0">
              <a:solidFill>
                <a:srgbClr val="92D050"/>
              </a:solidFill>
              <a:latin typeface="Consolas" panose="020B0609020204030204" pitchFamily="49" charset="0"/>
              <a:cs typeface="Consolas" panose="020B0609020204030204" pitchFamily="49"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68634"/>
            <a:ext cx="4572000" cy="3429000"/>
          </a:xfrm>
        </p:spPr>
      </p:pic>
      <p:sp>
        <p:nvSpPr>
          <p:cNvPr id="5" name="TextBox 4"/>
          <p:cNvSpPr txBox="1"/>
          <p:nvPr/>
        </p:nvSpPr>
        <p:spPr>
          <a:xfrm>
            <a:off x="4876800" y="1768634"/>
            <a:ext cx="3161211" cy="4524315"/>
          </a:xfrm>
          <a:prstGeom prst="rect">
            <a:avLst/>
          </a:prstGeom>
          <a:noFill/>
        </p:spPr>
        <p:txBody>
          <a:bodyPr wrap="square" rtlCol="0">
            <a:spAutoFit/>
          </a:bodyPr>
          <a:lstStyle/>
          <a:p>
            <a:r>
              <a:rPr lang="en-US" sz="3600" dirty="0" smtClean="0">
                <a:solidFill>
                  <a:schemeClr val="bg1"/>
                </a:solidFill>
                <a:latin typeface="Consolas" panose="020B0609020204030204" pitchFamily="49" charset="0"/>
                <a:cs typeface="Consolas" panose="020B0609020204030204" pitchFamily="49" charset="0"/>
              </a:rPr>
              <a:t>“Computers aren’t the thing.</a:t>
            </a:r>
          </a:p>
          <a:p>
            <a:endParaRPr lang="en-US" sz="3600" dirty="0">
              <a:solidFill>
                <a:schemeClr val="bg1"/>
              </a:solidFill>
              <a:latin typeface="Consolas" panose="020B0609020204030204" pitchFamily="49" charset="0"/>
              <a:cs typeface="Consolas" panose="020B0609020204030204" pitchFamily="49" charset="0"/>
            </a:endParaRPr>
          </a:p>
          <a:p>
            <a:r>
              <a:rPr lang="en-US" sz="3600" dirty="0" smtClean="0">
                <a:solidFill>
                  <a:schemeClr val="bg1"/>
                </a:solidFill>
                <a:latin typeface="Consolas" panose="020B0609020204030204" pitchFamily="49" charset="0"/>
                <a:cs typeface="Consolas" panose="020B0609020204030204" pitchFamily="49" charset="0"/>
              </a:rPr>
              <a:t>They’re the thing that gets us to the thing.”</a:t>
            </a:r>
            <a:endParaRPr lang="en-US" sz="3600" dirty="0">
              <a:solidFill>
                <a:schemeClr val="bg1"/>
              </a:solidFill>
              <a:latin typeface="Consolas" panose="020B0609020204030204" pitchFamily="49" charset="0"/>
              <a:cs typeface="Consolas" panose="020B0609020204030204" pitchFamily="49" charset="0"/>
            </a:endParaRPr>
          </a:p>
        </p:txBody>
      </p:sp>
      <p:sp>
        <p:nvSpPr>
          <p:cNvPr id="3" name="TextBox 2"/>
          <p:cNvSpPr txBox="1"/>
          <p:nvPr/>
        </p:nvSpPr>
        <p:spPr>
          <a:xfrm>
            <a:off x="243840" y="6108283"/>
            <a:ext cx="3770811" cy="369332"/>
          </a:xfrm>
          <a:prstGeom prst="rect">
            <a:avLst/>
          </a:prstGeom>
          <a:noFill/>
        </p:spPr>
        <p:txBody>
          <a:bodyPr wrap="square" rtlCol="0">
            <a:spAutoFit/>
          </a:bodyPr>
          <a:lstStyle/>
          <a:p>
            <a:r>
              <a:rPr lang="en-US" dirty="0">
                <a:hlinkClick r:id="rId3"/>
              </a:rPr>
              <a:t>http://</a:t>
            </a:r>
            <a:r>
              <a:rPr lang="en-US" dirty="0" smtClean="0">
                <a:hlinkClick r:id="rId3"/>
              </a:rPr>
              <a:t>youtu.be/ZcVwF8XyD-8?t=16s</a:t>
            </a:r>
            <a:r>
              <a:rPr lang="en-US" dirty="0" smtClean="0"/>
              <a:t> </a:t>
            </a:r>
            <a:endParaRPr lang="en-US" dirty="0"/>
          </a:p>
        </p:txBody>
      </p:sp>
    </p:spTree>
    <p:extLst>
      <p:ext uri="{BB962C8B-B14F-4D97-AF65-F5344CB8AC3E}">
        <p14:creationId xmlns:p14="http://schemas.microsoft.com/office/powerpoint/2010/main" val="288869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4993" y="0"/>
            <a:ext cx="12170869" cy="6858000"/>
          </a:xfrm>
        </p:spPr>
      </p:pic>
      <p:sp>
        <p:nvSpPr>
          <p:cNvPr id="6" name="Rounded Rectangle 5"/>
          <p:cNvSpPr/>
          <p:nvPr/>
        </p:nvSpPr>
        <p:spPr>
          <a:xfrm>
            <a:off x="836023" y="592183"/>
            <a:ext cx="4606834" cy="5590903"/>
          </a:xfrm>
          <a:prstGeom prst="roundRect">
            <a:avLst/>
          </a:prstGeom>
          <a:solidFill>
            <a:schemeClr val="tx1">
              <a:lumMod val="65000"/>
              <a:lumOff val="3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0491" y="957943"/>
            <a:ext cx="3857897" cy="4893647"/>
          </a:xfrm>
          <a:prstGeom prst="rect">
            <a:avLst/>
          </a:prstGeom>
          <a:noFill/>
        </p:spPr>
        <p:txBody>
          <a:bodyPr wrap="square" rtlCol="0">
            <a:spAutoFit/>
          </a:bodyPr>
          <a:lstStyle/>
          <a:p>
            <a:r>
              <a:rPr lang="en-US" sz="2400" dirty="0" smtClean="0">
                <a:solidFill>
                  <a:schemeClr val="bg1"/>
                </a:solidFill>
                <a:latin typeface="Rockwell" panose="02060603020205020403" pitchFamily="18" charset="0"/>
              </a:rPr>
              <a:t>I.T.’s success is directly tied to the customer’s success.</a:t>
            </a:r>
          </a:p>
          <a:p>
            <a:endParaRPr lang="en-US" sz="2400" dirty="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Do we know what our customer’s success is?</a:t>
            </a:r>
          </a:p>
          <a:p>
            <a:endParaRPr lang="en-US" sz="2400" dirty="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Consider another term for user. What expresses their importance?</a:t>
            </a:r>
          </a:p>
          <a:p>
            <a:pPr marL="342900" indent="-342900">
              <a:buFontTx/>
              <a:buChar char="-"/>
            </a:pPr>
            <a:r>
              <a:rPr lang="en-US" sz="2400" dirty="0" smtClean="0">
                <a:solidFill>
                  <a:schemeClr val="bg1"/>
                </a:solidFill>
                <a:latin typeface="Rockwell" panose="02060603020205020403" pitchFamily="18" charset="0"/>
              </a:rPr>
              <a:t>Valued partner?</a:t>
            </a:r>
          </a:p>
          <a:p>
            <a:pPr marL="342900" indent="-342900">
              <a:buFontTx/>
              <a:buChar char="-"/>
            </a:pPr>
            <a:r>
              <a:rPr lang="en-US" sz="2400" dirty="0" smtClean="0">
                <a:solidFill>
                  <a:schemeClr val="bg1"/>
                </a:solidFill>
                <a:latin typeface="Rockwell" panose="02060603020205020403" pitchFamily="18" charset="0"/>
              </a:rPr>
              <a:t>Critical stakeholder?</a:t>
            </a:r>
            <a:endParaRPr lang="en-US" sz="2400" dirty="0">
              <a:solidFill>
                <a:schemeClr val="bg1"/>
              </a:solidFill>
              <a:latin typeface="Rockwell" panose="02060603020205020403" pitchFamily="18" charset="0"/>
            </a:endParaRPr>
          </a:p>
          <a:p>
            <a:endParaRPr lang="en-US" sz="24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589026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You don’t care about my credentials</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My experience?</a:t>
            </a:r>
          </a:p>
          <a:p>
            <a:r>
              <a:rPr lang="en-US" dirty="0" smtClean="0"/>
              <a:t>My degrees?</a:t>
            </a:r>
          </a:p>
          <a:p>
            <a:endParaRPr lang="en-US" dirty="0"/>
          </a:p>
          <a:p>
            <a:pPr marL="0" indent="0">
              <a:buNone/>
            </a:pPr>
            <a:r>
              <a:rPr lang="en-US" dirty="0" smtClean="0"/>
              <a:t>Less important than my performance.</a:t>
            </a:r>
          </a:p>
          <a:p>
            <a:pPr marL="0" indent="0">
              <a:buNone/>
            </a:pPr>
            <a:endParaRPr lang="en-US" dirty="0" smtClean="0"/>
          </a:p>
          <a:p>
            <a:pPr marL="0" indent="0">
              <a:buNone/>
            </a:pPr>
            <a:r>
              <a:rPr lang="en-US" dirty="0" smtClean="0"/>
              <a:t>The only time credentials matter is job interview requirements. </a:t>
            </a:r>
          </a:p>
          <a:p>
            <a:pPr marL="0" indent="0">
              <a:buNone/>
            </a:pPr>
            <a:endParaRPr lang="en-US" dirty="0"/>
          </a:p>
          <a:p>
            <a:pPr marL="0" indent="0">
              <a:buNone/>
            </a:pPr>
            <a:r>
              <a:rPr lang="en-US" dirty="0" smtClean="0"/>
              <a:t>And not usually afterwards?</a:t>
            </a:r>
            <a:endParaRPr lang="en-US" dirty="0"/>
          </a:p>
          <a:p>
            <a:pPr marL="0" indent="0">
              <a:buNone/>
            </a:pPr>
            <a:endParaRPr lang="en-US" dirty="0"/>
          </a:p>
        </p:txBody>
      </p:sp>
    </p:spTree>
    <p:extLst>
      <p:ext uri="{BB962C8B-B14F-4D97-AF65-F5344CB8AC3E}">
        <p14:creationId xmlns:p14="http://schemas.microsoft.com/office/powerpoint/2010/main" val="261125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6E1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34878"/>
            <a:ext cx="9137575" cy="5123122"/>
          </a:xfrm>
        </p:spPr>
      </p:pic>
    </p:spTree>
    <p:extLst>
      <p:ext uri="{BB962C8B-B14F-4D97-AF65-F5344CB8AC3E}">
        <p14:creationId xmlns:p14="http://schemas.microsoft.com/office/powerpoint/2010/main" val="2678257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3927" y="0"/>
            <a:ext cx="12192000" cy="6858000"/>
          </a:xfrm>
        </p:spPr>
      </p:pic>
      <p:sp>
        <p:nvSpPr>
          <p:cNvPr id="2" name="Title 1"/>
          <p:cNvSpPr>
            <a:spLocks noGrp="1"/>
          </p:cNvSpPr>
          <p:nvPr>
            <p:ph type="title"/>
          </p:nvPr>
        </p:nvSpPr>
        <p:spPr>
          <a:xfrm>
            <a:off x="1631373" y="375517"/>
            <a:ext cx="7886700" cy="1325563"/>
          </a:xfrm>
        </p:spPr>
        <p:txBody>
          <a:bodyPr>
            <a:normAutofit fontScale="90000"/>
          </a:bodyPr>
          <a:lstStyle/>
          <a:p>
            <a:r>
              <a:rPr lang="en-US" sz="6000" dirty="0" smtClean="0">
                <a:solidFill>
                  <a:schemeClr val="bg1"/>
                </a:solidFill>
              </a:rPr>
              <a:t>Information Technology </a:t>
            </a:r>
            <a:br>
              <a:rPr lang="en-US" sz="6000" dirty="0" smtClean="0">
                <a:solidFill>
                  <a:schemeClr val="bg1"/>
                </a:solidFill>
              </a:rPr>
            </a:br>
            <a:r>
              <a:rPr lang="en-US" sz="6000" dirty="0" smtClean="0">
                <a:solidFill>
                  <a:schemeClr val="bg1"/>
                </a:solidFill>
              </a:rPr>
              <a:t>as Engineering</a:t>
            </a:r>
            <a:endParaRPr lang="en-US" sz="6000" dirty="0">
              <a:solidFill>
                <a:schemeClr val="bg1"/>
              </a:solidFill>
            </a:endParaRPr>
          </a:p>
        </p:txBody>
      </p:sp>
      <p:sp>
        <p:nvSpPr>
          <p:cNvPr id="5" name="Title 1"/>
          <p:cNvSpPr txBox="1">
            <a:spLocks/>
          </p:cNvSpPr>
          <p:nvPr/>
        </p:nvSpPr>
        <p:spPr>
          <a:xfrm>
            <a:off x="1046018" y="4445290"/>
            <a:ext cx="7886700" cy="8956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softEdge rad="12700"/>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t>Engineers build things that don’t fall down.</a:t>
            </a:r>
            <a:endParaRPr lang="en-US" sz="3200" dirty="0"/>
          </a:p>
        </p:txBody>
      </p:sp>
    </p:spTree>
    <p:extLst>
      <p:ext uri="{BB962C8B-B14F-4D97-AF65-F5344CB8AC3E}">
        <p14:creationId xmlns:p14="http://schemas.microsoft.com/office/powerpoint/2010/main" val="2067163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87802"/>
            <a:ext cx="9144000" cy="3402210"/>
          </a:xfrm>
        </p:spPr>
      </p:pic>
      <p:sp>
        <p:nvSpPr>
          <p:cNvPr id="5" name="TextBox 4"/>
          <p:cNvSpPr txBox="1"/>
          <p:nvPr/>
        </p:nvSpPr>
        <p:spPr>
          <a:xfrm>
            <a:off x="195749" y="2800350"/>
            <a:ext cx="4357202" cy="3785652"/>
          </a:xfrm>
          <a:prstGeom prst="rect">
            <a:avLst/>
          </a:prstGeom>
          <a:noFill/>
        </p:spPr>
        <p:txBody>
          <a:bodyPr wrap="square" rtlCol="0">
            <a:spAutoFit/>
          </a:bodyPr>
          <a:lstStyle/>
          <a:p>
            <a:r>
              <a:rPr lang="en-US" sz="2400" dirty="0" smtClean="0"/>
              <a:t>Traits of physical engineering:</a:t>
            </a:r>
          </a:p>
          <a:p>
            <a:pPr marL="285750" indent="-285750">
              <a:buFont typeface="Arial" panose="020B0604020202020204" pitchFamily="34" charset="0"/>
              <a:buChar char="•"/>
            </a:pPr>
            <a:r>
              <a:rPr lang="en-US" sz="2400" dirty="0" smtClean="0"/>
              <a:t>Lots of planning, design, </a:t>
            </a:r>
            <a:br>
              <a:rPr lang="en-US" sz="2400" dirty="0" smtClean="0"/>
            </a:br>
            <a:r>
              <a:rPr lang="en-US" sz="2400" dirty="0" smtClean="0"/>
              <a:t>pre-work</a:t>
            </a:r>
          </a:p>
          <a:p>
            <a:pPr marL="285750" indent="-285750">
              <a:buFont typeface="Arial" panose="020B0604020202020204" pitchFamily="34" charset="0"/>
              <a:buChar char="•"/>
            </a:pPr>
            <a:r>
              <a:rPr lang="en-US" sz="2400" dirty="0" smtClean="0"/>
              <a:t>Permanence</a:t>
            </a:r>
          </a:p>
          <a:p>
            <a:pPr marL="742950" lvl="1" indent="-285750">
              <a:buFont typeface="Arial" panose="020B0604020202020204" pitchFamily="34" charset="0"/>
              <a:buChar char="•"/>
            </a:pPr>
            <a:r>
              <a:rPr lang="en-US" sz="2400" dirty="0" smtClean="0"/>
              <a:t>Exists as is without changing</a:t>
            </a:r>
          </a:p>
          <a:p>
            <a:pPr marL="742950" lvl="1" indent="-285750">
              <a:buFont typeface="Arial" panose="020B0604020202020204" pitchFamily="34" charset="0"/>
              <a:buChar char="•"/>
            </a:pPr>
            <a:r>
              <a:rPr lang="en-US" sz="2400" dirty="0" smtClean="0"/>
              <a:t>Lasts a long, long time</a:t>
            </a:r>
          </a:p>
          <a:p>
            <a:pPr marL="285750" indent="-285750">
              <a:buFont typeface="Arial" panose="020B0604020202020204" pitchFamily="34" charset="0"/>
              <a:buChar char="•"/>
            </a:pPr>
            <a:r>
              <a:rPr lang="en-US" sz="2400" dirty="0" smtClean="0"/>
              <a:t>Expensive</a:t>
            </a:r>
          </a:p>
          <a:p>
            <a:pPr marL="285750" indent="-285750">
              <a:buFont typeface="Arial" panose="020B0604020202020204" pitchFamily="34" charset="0"/>
              <a:buChar char="•"/>
            </a:pPr>
            <a:r>
              <a:rPr lang="en-US" sz="2400" dirty="0" smtClean="0"/>
              <a:t>It’s a big deal</a:t>
            </a:r>
          </a:p>
          <a:p>
            <a:pPr marL="285750" indent="-285750">
              <a:buFont typeface="Arial" panose="020B0604020202020204" pitchFamily="34" charset="0"/>
              <a:buChar char="•"/>
            </a:pPr>
            <a:endParaRPr lang="en-US" sz="2400" dirty="0"/>
          </a:p>
        </p:txBody>
      </p:sp>
      <p:sp>
        <p:nvSpPr>
          <p:cNvPr id="6" name="TextBox 5"/>
          <p:cNvSpPr txBox="1"/>
          <p:nvPr/>
        </p:nvSpPr>
        <p:spPr>
          <a:xfrm>
            <a:off x="4324350" y="2800350"/>
            <a:ext cx="4604852" cy="4154984"/>
          </a:xfrm>
          <a:prstGeom prst="rect">
            <a:avLst/>
          </a:prstGeom>
          <a:noFill/>
        </p:spPr>
        <p:txBody>
          <a:bodyPr wrap="square" rtlCol="0">
            <a:spAutoFit/>
          </a:bodyPr>
          <a:lstStyle/>
          <a:p>
            <a:r>
              <a:rPr lang="en-US" sz="2400" dirty="0" smtClean="0"/>
              <a:t>Traits of I.T. engineering:</a:t>
            </a:r>
          </a:p>
          <a:p>
            <a:pPr marL="285750" indent="-285750">
              <a:buFont typeface="Arial" panose="020B0604020202020204" pitchFamily="34" charset="0"/>
              <a:buChar char="•"/>
            </a:pPr>
            <a:r>
              <a:rPr lang="en-US" sz="2400" dirty="0" smtClean="0"/>
              <a:t>Just enough planning to get by</a:t>
            </a:r>
            <a:br>
              <a:rPr lang="en-US" sz="2400" dirty="0" smtClean="0"/>
            </a:br>
            <a:endParaRPr lang="en-US" sz="2400" dirty="0" smtClean="0"/>
          </a:p>
          <a:p>
            <a:pPr marL="285750" indent="-285750">
              <a:buFont typeface="Arial" panose="020B0604020202020204" pitchFamily="34" charset="0"/>
              <a:buChar char="•"/>
            </a:pPr>
            <a:r>
              <a:rPr lang="en-US" sz="2400" dirty="0" smtClean="0"/>
              <a:t>Prototype, test, discard, replace</a:t>
            </a:r>
          </a:p>
          <a:p>
            <a:pPr marL="742950" lvl="1" indent="-285750">
              <a:buFont typeface="Arial" panose="020B0604020202020204" pitchFamily="34" charset="0"/>
              <a:buChar char="•"/>
            </a:pPr>
            <a:r>
              <a:rPr lang="en-US" sz="2400" dirty="0" smtClean="0"/>
              <a:t>The only thing permanent is change</a:t>
            </a:r>
          </a:p>
          <a:p>
            <a:pPr marL="285750" indent="-285750">
              <a:buFont typeface="Arial" panose="020B0604020202020204" pitchFamily="34" charset="0"/>
              <a:buChar char="•"/>
            </a:pPr>
            <a:r>
              <a:rPr lang="en-US" sz="2400" dirty="0" smtClean="0"/>
              <a:t>Tasks are cheap</a:t>
            </a:r>
          </a:p>
          <a:p>
            <a:pPr marL="742950" lvl="1" indent="-285750">
              <a:buFont typeface="Arial" panose="020B0604020202020204" pitchFamily="34" charset="0"/>
              <a:buChar char="•"/>
            </a:pPr>
            <a:r>
              <a:rPr lang="en-US" sz="2400" dirty="0" smtClean="0"/>
              <a:t>But overall maintenance can be expensive</a:t>
            </a:r>
          </a:p>
          <a:p>
            <a:pPr marL="285750" indent="-285750">
              <a:buFont typeface="Arial" panose="020B0604020202020204" pitchFamily="34" charset="0"/>
              <a:buChar char="•"/>
            </a:pPr>
            <a:r>
              <a:rPr lang="en-US" sz="2400" dirty="0" smtClean="0"/>
              <a:t>It’s common place</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9609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additive="base">
                                        <p:cTn id="1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 calcmode="lin" valueType="num">
                                      <p:cBhvr additive="base">
                                        <p:cTn id="2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additive="base">
                                        <p:cTn id="2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 calcmode="lin" valueType="num">
                                      <p:cBhvr additive="base">
                                        <p:cTn id="2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 calcmode="lin" valueType="num">
                                      <p:cBhvr additive="base">
                                        <p:cTn id="32"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87802"/>
            <a:ext cx="9144000" cy="3402210"/>
          </a:xfrm>
        </p:spPr>
      </p:pic>
      <p:sp>
        <p:nvSpPr>
          <p:cNvPr id="5" name="TextBox 4"/>
          <p:cNvSpPr txBox="1"/>
          <p:nvPr/>
        </p:nvSpPr>
        <p:spPr>
          <a:xfrm>
            <a:off x="195749" y="2800350"/>
            <a:ext cx="4357202" cy="3785652"/>
          </a:xfrm>
          <a:prstGeom prst="rect">
            <a:avLst/>
          </a:prstGeom>
          <a:noFill/>
        </p:spPr>
        <p:txBody>
          <a:bodyPr wrap="square" rtlCol="0">
            <a:spAutoFit/>
          </a:bodyPr>
          <a:lstStyle/>
          <a:p>
            <a:r>
              <a:rPr lang="en-US" sz="2400" dirty="0" smtClean="0"/>
              <a:t>Traits of physical engineering:</a:t>
            </a:r>
          </a:p>
          <a:p>
            <a:pPr marL="285750" indent="-285750">
              <a:buFont typeface="Arial" panose="020B0604020202020204" pitchFamily="34" charset="0"/>
              <a:buChar char="•"/>
            </a:pPr>
            <a:r>
              <a:rPr lang="en-US" sz="2400" dirty="0" smtClean="0"/>
              <a:t>Lots of planning, design, </a:t>
            </a:r>
            <a:br>
              <a:rPr lang="en-US" sz="2400" dirty="0" smtClean="0"/>
            </a:br>
            <a:r>
              <a:rPr lang="en-US" sz="2400" dirty="0" smtClean="0"/>
              <a:t>pre-work</a:t>
            </a:r>
          </a:p>
          <a:p>
            <a:pPr marL="285750" indent="-285750">
              <a:buFont typeface="Arial" panose="020B0604020202020204" pitchFamily="34" charset="0"/>
              <a:buChar char="•"/>
            </a:pPr>
            <a:r>
              <a:rPr lang="en-US" sz="2400" dirty="0" smtClean="0"/>
              <a:t>Permanence</a:t>
            </a:r>
          </a:p>
          <a:p>
            <a:pPr marL="742950" lvl="1" indent="-285750">
              <a:buFont typeface="Arial" panose="020B0604020202020204" pitchFamily="34" charset="0"/>
              <a:buChar char="•"/>
            </a:pPr>
            <a:r>
              <a:rPr lang="en-US" sz="2400" dirty="0" smtClean="0"/>
              <a:t>Exists as is without changing</a:t>
            </a:r>
          </a:p>
          <a:p>
            <a:pPr marL="742950" lvl="1" indent="-285750">
              <a:buFont typeface="Arial" panose="020B0604020202020204" pitchFamily="34" charset="0"/>
              <a:buChar char="•"/>
            </a:pPr>
            <a:r>
              <a:rPr lang="en-US" sz="2400" dirty="0" smtClean="0"/>
              <a:t>Lasts a long, long time</a:t>
            </a:r>
          </a:p>
          <a:p>
            <a:pPr marL="285750" indent="-285750">
              <a:buFont typeface="Arial" panose="020B0604020202020204" pitchFamily="34" charset="0"/>
              <a:buChar char="•"/>
            </a:pPr>
            <a:r>
              <a:rPr lang="en-US" sz="2400" dirty="0" smtClean="0"/>
              <a:t>Expensive</a:t>
            </a:r>
          </a:p>
          <a:p>
            <a:pPr marL="285750" indent="-285750">
              <a:buFont typeface="Arial" panose="020B0604020202020204" pitchFamily="34" charset="0"/>
              <a:buChar char="•"/>
            </a:pPr>
            <a:r>
              <a:rPr lang="en-US" sz="2400" dirty="0" smtClean="0"/>
              <a:t>It’s a big deal</a:t>
            </a:r>
          </a:p>
          <a:p>
            <a:pPr marL="285750" indent="-285750">
              <a:buFont typeface="Arial" panose="020B0604020202020204" pitchFamily="34" charset="0"/>
              <a:buChar char="•"/>
            </a:pPr>
            <a:endParaRPr lang="en-US" sz="2400" dirty="0"/>
          </a:p>
        </p:txBody>
      </p:sp>
      <p:sp>
        <p:nvSpPr>
          <p:cNvPr id="6" name="TextBox 5"/>
          <p:cNvSpPr txBox="1"/>
          <p:nvPr/>
        </p:nvSpPr>
        <p:spPr>
          <a:xfrm>
            <a:off x="4324350" y="2800350"/>
            <a:ext cx="4604852" cy="4154984"/>
          </a:xfrm>
          <a:prstGeom prst="rect">
            <a:avLst/>
          </a:prstGeom>
          <a:noFill/>
        </p:spPr>
        <p:txBody>
          <a:bodyPr wrap="square" rtlCol="0">
            <a:spAutoFit/>
          </a:bodyPr>
          <a:lstStyle/>
          <a:p>
            <a:r>
              <a:rPr lang="en-US" sz="2400" dirty="0" smtClean="0"/>
              <a:t>Traits of I.T. engineering:</a:t>
            </a:r>
          </a:p>
          <a:p>
            <a:pPr marL="285750" indent="-285750">
              <a:buFont typeface="Arial" panose="020B0604020202020204" pitchFamily="34" charset="0"/>
              <a:buChar char="•"/>
            </a:pPr>
            <a:r>
              <a:rPr lang="en-US" sz="2400" dirty="0" smtClean="0"/>
              <a:t>Just enough planning to get by</a:t>
            </a:r>
            <a:br>
              <a:rPr lang="en-US" sz="2400" dirty="0" smtClean="0"/>
            </a:br>
            <a:endParaRPr lang="en-US" sz="2400" dirty="0" smtClean="0"/>
          </a:p>
          <a:p>
            <a:pPr marL="285750" indent="-285750">
              <a:buFont typeface="Arial" panose="020B0604020202020204" pitchFamily="34" charset="0"/>
              <a:buChar char="•"/>
            </a:pPr>
            <a:r>
              <a:rPr lang="en-US" sz="2400" dirty="0" smtClean="0"/>
              <a:t>Prototype, test, discard, replace</a:t>
            </a:r>
          </a:p>
          <a:p>
            <a:pPr marL="742950" lvl="1" indent="-285750">
              <a:buFont typeface="Arial" panose="020B0604020202020204" pitchFamily="34" charset="0"/>
              <a:buChar char="•"/>
            </a:pPr>
            <a:r>
              <a:rPr lang="en-US" sz="2400" dirty="0" smtClean="0"/>
              <a:t>The only thing permanent is change</a:t>
            </a:r>
          </a:p>
          <a:p>
            <a:pPr marL="285750" indent="-285750">
              <a:buFont typeface="Arial" panose="020B0604020202020204" pitchFamily="34" charset="0"/>
              <a:buChar char="•"/>
            </a:pPr>
            <a:r>
              <a:rPr lang="en-US" sz="2400" dirty="0" smtClean="0"/>
              <a:t>Tasks are cheap</a:t>
            </a:r>
          </a:p>
          <a:p>
            <a:pPr marL="742950" lvl="1" indent="-285750">
              <a:buFont typeface="Arial" panose="020B0604020202020204" pitchFamily="34" charset="0"/>
              <a:buChar char="•"/>
            </a:pPr>
            <a:r>
              <a:rPr lang="en-US" sz="2400" dirty="0" smtClean="0"/>
              <a:t>But overall maintenance can be expensive</a:t>
            </a:r>
          </a:p>
          <a:p>
            <a:pPr marL="285750" indent="-285750">
              <a:buFont typeface="Arial" panose="020B0604020202020204" pitchFamily="34" charset="0"/>
              <a:buChar char="•"/>
            </a:pPr>
            <a:r>
              <a:rPr lang="en-US" sz="2400" dirty="0" smtClean="0"/>
              <a:t>It’s common place</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43156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xEl>
                                              <p:pRg st="0" end="0"/>
                                            </p:txEl>
                                          </p:spTgt>
                                        </p:tgtEl>
                                      </p:cBhvr>
                                    </p:animEffect>
                                    <p:set>
                                      <p:cBhvr>
                                        <p:cTn id="10" dur="1" fill="hold">
                                          <p:stCondLst>
                                            <p:cond delay="499"/>
                                          </p:stCondLst>
                                        </p:cTn>
                                        <p:tgtEl>
                                          <p:spTgt spid="6">
                                            <p:txEl>
                                              <p:pRg st="0" end="0"/>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
                                            <p:txEl>
                                              <p:pRg st="1" end="1"/>
                                            </p:txEl>
                                          </p:spTgt>
                                        </p:tgtEl>
                                      </p:cBhvr>
                                    </p:animEffect>
                                    <p:set>
                                      <p:cBhvr>
                                        <p:cTn id="13" dur="1" fill="hold">
                                          <p:stCondLst>
                                            <p:cond delay="499"/>
                                          </p:stCondLst>
                                        </p:cTn>
                                        <p:tgtEl>
                                          <p:spTgt spid="6">
                                            <p:txEl>
                                              <p:pRg st="1" end="1"/>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
                                            <p:txEl>
                                              <p:pRg st="2" end="2"/>
                                            </p:txEl>
                                          </p:spTgt>
                                        </p:tgtEl>
                                      </p:cBhvr>
                                    </p:animEffect>
                                    <p:set>
                                      <p:cBhvr>
                                        <p:cTn id="16" dur="1" fill="hold">
                                          <p:stCondLst>
                                            <p:cond delay="499"/>
                                          </p:stCondLst>
                                        </p:cTn>
                                        <p:tgtEl>
                                          <p:spTgt spid="6">
                                            <p:txEl>
                                              <p:pRg st="2" end="2"/>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
                                            <p:txEl>
                                              <p:pRg st="4" end="4"/>
                                            </p:txEl>
                                          </p:spTgt>
                                        </p:tgtEl>
                                      </p:cBhvr>
                                    </p:animEffect>
                                    <p:set>
                                      <p:cBhvr>
                                        <p:cTn id="19" dur="1" fill="hold">
                                          <p:stCondLst>
                                            <p:cond delay="499"/>
                                          </p:stCondLst>
                                        </p:cTn>
                                        <p:tgtEl>
                                          <p:spTgt spid="6">
                                            <p:txEl>
                                              <p:pRg st="4" end="4"/>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
                                            <p:txEl>
                                              <p:pRg st="5" end="5"/>
                                            </p:txEl>
                                          </p:spTgt>
                                        </p:tgtEl>
                                      </p:cBhvr>
                                    </p:animEffect>
                                    <p:set>
                                      <p:cBhvr>
                                        <p:cTn id="22" dur="1" fill="hold">
                                          <p:stCondLst>
                                            <p:cond delay="499"/>
                                          </p:stCondLst>
                                        </p:cTn>
                                        <p:tgtEl>
                                          <p:spTgt spid="6">
                                            <p:txEl>
                                              <p:pRg st="5" end="5"/>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6">
                                            <p:txEl>
                                              <p:pRg st="6" end="6"/>
                                            </p:txEl>
                                          </p:spTgt>
                                        </p:tgtEl>
                                      </p:cBhvr>
                                    </p:animEffect>
                                    <p:set>
                                      <p:cBhvr>
                                        <p:cTn id="25" dur="1" fill="hold">
                                          <p:stCondLst>
                                            <p:cond delay="499"/>
                                          </p:stCondLst>
                                        </p:cTn>
                                        <p:tgtEl>
                                          <p:spTgt spid="6">
                                            <p:txEl>
                                              <p:pRg st="6" end="6"/>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377127" cy="1325563"/>
          </a:xfrm>
        </p:spPr>
        <p:txBody>
          <a:bodyPr/>
          <a:lstStyle/>
          <a:p>
            <a:r>
              <a:rPr lang="en-US" dirty="0"/>
              <a:t>The only thing permanent is change</a:t>
            </a:r>
          </a:p>
        </p:txBody>
      </p:sp>
      <p:sp>
        <p:nvSpPr>
          <p:cNvPr id="3" name="Content Placeholder 2"/>
          <p:cNvSpPr>
            <a:spLocks noGrp="1"/>
          </p:cNvSpPr>
          <p:nvPr>
            <p:ph idx="1"/>
          </p:nvPr>
        </p:nvSpPr>
        <p:spPr/>
        <p:txBody>
          <a:bodyPr>
            <a:normAutofit/>
          </a:bodyPr>
          <a:lstStyle/>
          <a:p>
            <a:r>
              <a:rPr lang="en-US" dirty="0" smtClean="0"/>
              <a:t>Result of traditional engineering (1.0)</a:t>
            </a:r>
          </a:p>
          <a:p>
            <a:pPr lvl="1"/>
            <a:r>
              <a:rPr lang="en-US" dirty="0" smtClean="0"/>
              <a:t>Product</a:t>
            </a:r>
          </a:p>
          <a:p>
            <a:pPr lvl="1"/>
            <a:r>
              <a:rPr lang="en-US" dirty="0" smtClean="0"/>
              <a:t>Fixed end-result</a:t>
            </a:r>
          </a:p>
          <a:p>
            <a:pPr lvl="1"/>
            <a:r>
              <a:rPr lang="en-US" dirty="0" smtClean="0"/>
              <a:t>Finite lifecycle</a:t>
            </a:r>
          </a:p>
          <a:p>
            <a:pPr lvl="1"/>
            <a:endParaRPr lang="en-US" dirty="0"/>
          </a:p>
          <a:p>
            <a:r>
              <a:rPr lang="en-US" dirty="0" smtClean="0"/>
              <a:t>Result of information technology (2.0)</a:t>
            </a:r>
          </a:p>
          <a:p>
            <a:pPr lvl="1"/>
            <a:r>
              <a:rPr lang="en-US" dirty="0" smtClean="0"/>
              <a:t>Platform</a:t>
            </a:r>
          </a:p>
          <a:p>
            <a:pPr lvl="1"/>
            <a:r>
              <a:rPr lang="en-US" dirty="0" smtClean="0"/>
              <a:t>Process</a:t>
            </a:r>
          </a:p>
          <a:p>
            <a:pPr lvl="1"/>
            <a:r>
              <a:rPr lang="en-US" dirty="0" smtClean="0"/>
              <a:t>Continuous, cyclical</a:t>
            </a:r>
            <a:endParaRPr lang="en-US" dirty="0"/>
          </a:p>
        </p:txBody>
      </p:sp>
    </p:spTree>
    <p:extLst>
      <p:ext uri="{BB962C8B-B14F-4D97-AF65-F5344CB8AC3E}">
        <p14:creationId xmlns:p14="http://schemas.microsoft.com/office/powerpoint/2010/main" val="1795450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25721"/>
          </a:xfrm>
        </p:spPr>
        <p:txBody>
          <a:bodyPr/>
          <a:lstStyle/>
          <a:p>
            <a:r>
              <a:rPr lang="en-US" dirty="0" smtClean="0"/>
              <a:t>Change</a:t>
            </a:r>
            <a:endParaRPr lang="en-US" dirty="0"/>
          </a:p>
        </p:txBody>
      </p:sp>
      <p:sp>
        <p:nvSpPr>
          <p:cNvPr id="3" name="Content Placeholder 2"/>
          <p:cNvSpPr>
            <a:spLocks noGrp="1"/>
          </p:cNvSpPr>
          <p:nvPr>
            <p:ph idx="1"/>
          </p:nvPr>
        </p:nvSpPr>
        <p:spPr>
          <a:xfrm>
            <a:off x="628650" y="1275907"/>
            <a:ext cx="7886700" cy="4901056"/>
          </a:xfrm>
        </p:spPr>
        <p:txBody>
          <a:bodyPr/>
          <a:lstStyle/>
          <a:p>
            <a:r>
              <a:rPr lang="en-US" dirty="0" smtClean="0"/>
              <a:t>Sometimes user driven</a:t>
            </a:r>
          </a:p>
          <a:p>
            <a:pPr lvl="1"/>
            <a:r>
              <a:rPr lang="en-US" dirty="0" smtClean="0"/>
              <a:t>Interest in new areas, technologies</a:t>
            </a:r>
          </a:p>
          <a:p>
            <a:pPr lvl="1"/>
            <a:r>
              <a:rPr lang="en-US" dirty="0" smtClean="0"/>
              <a:t>Growth</a:t>
            </a:r>
            <a:endParaRPr lang="en-US" dirty="0"/>
          </a:p>
          <a:p>
            <a:r>
              <a:rPr lang="en-US" dirty="0" smtClean="0"/>
              <a:t>Sometimes IT driven</a:t>
            </a:r>
          </a:p>
          <a:p>
            <a:pPr lvl="1"/>
            <a:r>
              <a:rPr lang="en-US" dirty="0" smtClean="0"/>
              <a:t>Software life cycles, upgrades, consolidations</a:t>
            </a:r>
          </a:p>
          <a:p>
            <a:pPr lvl="1"/>
            <a:r>
              <a:rPr lang="en-US" dirty="0" smtClean="0"/>
              <a:t>Unified Communication</a:t>
            </a:r>
          </a:p>
          <a:p>
            <a:pPr marL="0" indent="0">
              <a:buNone/>
            </a:pPr>
            <a:endParaRPr lang="en-US" dirty="0"/>
          </a:p>
          <a:p>
            <a:pPr marL="0" indent="0">
              <a:buNone/>
            </a:pPr>
            <a:r>
              <a:rPr lang="en-US" dirty="0" smtClean="0"/>
              <a:t>We interact with all levels</a:t>
            </a:r>
            <a:br>
              <a:rPr lang="en-US" dirty="0" smtClean="0"/>
            </a:br>
            <a:r>
              <a:rPr lang="en-US" dirty="0" smtClean="0"/>
              <a:t>of adoption at all times.</a:t>
            </a:r>
            <a:endParaRPr lang="en-US" dirty="0"/>
          </a:p>
          <a:p>
            <a:pPr marL="457200" lvl="1"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625" y="3992813"/>
            <a:ext cx="3895725" cy="2295525"/>
          </a:xfrm>
          <a:prstGeom prst="rect">
            <a:avLst/>
          </a:prstGeom>
        </p:spPr>
      </p:pic>
    </p:spTree>
    <p:extLst>
      <p:ext uri="{BB962C8B-B14F-4D97-AF65-F5344CB8AC3E}">
        <p14:creationId xmlns:p14="http://schemas.microsoft.com/office/powerpoint/2010/main" val="3264762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the enabler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8437" y="-1666"/>
            <a:ext cx="10462438" cy="6969334"/>
          </a:xfrm>
        </p:spPr>
      </p:pic>
    </p:spTree>
    <p:extLst>
      <p:ext uri="{BB962C8B-B14F-4D97-AF65-F5344CB8AC3E}">
        <p14:creationId xmlns:p14="http://schemas.microsoft.com/office/powerpoint/2010/main" val="37620030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4993" y="0"/>
            <a:ext cx="12170869" cy="6858000"/>
          </a:xfrm>
        </p:spPr>
      </p:pic>
      <p:sp>
        <p:nvSpPr>
          <p:cNvPr id="6" name="Rounded Rectangle 5"/>
          <p:cNvSpPr/>
          <p:nvPr/>
        </p:nvSpPr>
        <p:spPr>
          <a:xfrm>
            <a:off x="836023" y="592183"/>
            <a:ext cx="4606834" cy="5590903"/>
          </a:xfrm>
          <a:prstGeom prst="roundRect">
            <a:avLst/>
          </a:prstGeom>
          <a:solidFill>
            <a:schemeClr val="tx1">
              <a:lumMod val="65000"/>
              <a:lumOff val="3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0491" y="957943"/>
            <a:ext cx="3857897" cy="4524315"/>
          </a:xfrm>
          <a:prstGeom prst="rect">
            <a:avLst/>
          </a:prstGeom>
          <a:noFill/>
        </p:spPr>
        <p:txBody>
          <a:bodyPr wrap="square" rtlCol="0">
            <a:spAutoFit/>
          </a:bodyPr>
          <a:lstStyle/>
          <a:p>
            <a:r>
              <a:rPr lang="en-US" sz="2400" dirty="0" smtClean="0">
                <a:solidFill>
                  <a:schemeClr val="bg1"/>
                </a:solidFill>
                <a:latin typeface="Rockwell" panose="02060603020205020403" pitchFamily="18" charset="0"/>
              </a:rPr>
              <a:t>Embrace that we are change agents.</a:t>
            </a:r>
          </a:p>
          <a:p>
            <a:endParaRPr lang="en-US" sz="2400" dirty="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Be the enabler, not the provider.</a:t>
            </a:r>
          </a:p>
          <a:p>
            <a:endParaRPr lang="en-US" sz="2400" dirty="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Celebrate your small wins. Or go crazy.</a:t>
            </a:r>
          </a:p>
          <a:p>
            <a:endParaRPr lang="en-US" sz="2400" dirty="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But then get back on your horse and tackle more change.</a:t>
            </a:r>
            <a:endParaRPr lang="en-US" sz="24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33820969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Family Tech Support</a:t>
            </a:r>
            <a:endParaRPr lang="en-US" dirty="0">
              <a:latin typeface="+mn-l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5687" y="1690689"/>
            <a:ext cx="4378704" cy="4351338"/>
          </a:xfrm>
        </p:spPr>
      </p:pic>
      <p:sp>
        <p:nvSpPr>
          <p:cNvPr id="4" name="TextBox 3"/>
          <p:cNvSpPr txBox="1"/>
          <p:nvPr/>
        </p:nvSpPr>
        <p:spPr>
          <a:xfrm>
            <a:off x="6337005" y="6453963"/>
            <a:ext cx="2477386" cy="276999"/>
          </a:xfrm>
          <a:prstGeom prst="rect">
            <a:avLst/>
          </a:prstGeom>
          <a:noFill/>
        </p:spPr>
        <p:txBody>
          <a:bodyPr wrap="square" rtlCol="0">
            <a:spAutoFit/>
          </a:bodyPr>
          <a:lstStyle/>
          <a:p>
            <a:r>
              <a:rPr lang="en-US" sz="1200" dirty="0" smtClean="0">
                <a:hlinkClick r:id="rId3"/>
              </a:rPr>
              <a:t>http://www.nerdmeritbadges.com/</a:t>
            </a:r>
            <a:r>
              <a:rPr lang="en-US" sz="1200" dirty="0" smtClean="0"/>
              <a:t> </a:t>
            </a:r>
            <a:endParaRPr lang="en-US" sz="1200" dirty="0"/>
          </a:p>
        </p:txBody>
      </p:sp>
      <p:sp>
        <p:nvSpPr>
          <p:cNvPr id="6" name="TextBox 5"/>
          <p:cNvSpPr txBox="1"/>
          <p:nvPr/>
        </p:nvSpPr>
        <p:spPr>
          <a:xfrm>
            <a:off x="628650" y="1690689"/>
            <a:ext cx="3616980" cy="3970318"/>
          </a:xfrm>
          <a:prstGeom prst="rect">
            <a:avLst/>
          </a:prstGeom>
          <a:noFill/>
        </p:spPr>
        <p:txBody>
          <a:bodyPr wrap="square" rtlCol="0">
            <a:spAutoFit/>
          </a:bodyPr>
          <a:lstStyle/>
          <a:p>
            <a:r>
              <a:rPr lang="en-US" sz="3600" dirty="0" smtClean="0"/>
              <a:t>Or,</a:t>
            </a:r>
          </a:p>
          <a:p>
            <a:endParaRPr lang="en-US" sz="3600" dirty="0"/>
          </a:p>
          <a:p>
            <a:r>
              <a:rPr lang="en-US" sz="3600" dirty="0" smtClean="0"/>
              <a:t>Why I’m a great IT professional but I’m scared to help my mom with her computer</a:t>
            </a:r>
            <a:endParaRPr lang="en-US" sz="3600" dirty="0"/>
          </a:p>
        </p:txBody>
      </p:sp>
    </p:spTree>
    <p:extLst>
      <p:ext uri="{BB962C8B-B14F-4D97-AF65-F5344CB8AC3E}">
        <p14:creationId xmlns:p14="http://schemas.microsoft.com/office/powerpoint/2010/main" val="29474850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Efficiencies of IT</a:t>
            </a:r>
            <a:endParaRPr lang="en-US" dirty="0"/>
          </a:p>
        </p:txBody>
      </p:sp>
      <p:sp>
        <p:nvSpPr>
          <p:cNvPr id="3" name="Content Placeholder 2"/>
          <p:cNvSpPr>
            <a:spLocks noGrp="1"/>
          </p:cNvSpPr>
          <p:nvPr>
            <p:ph idx="1"/>
          </p:nvPr>
        </p:nvSpPr>
        <p:spPr/>
        <p:txBody>
          <a:bodyPr/>
          <a:lstStyle/>
          <a:p>
            <a:r>
              <a:rPr lang="en-US" dirty="0" smtClean="0"/>
              <a:t>We’ve seen that issue before.</a:t>
            </a:r>
          </a:p>
          <a:p>
            <a:pPr lvl="1"/>
            <a:r>
              <a:rPr lang="en-US" dirty="0" smtClean="0"/>
              <a:t>Or we know how to Google it…</a:t>
            </a:r>
          </a:p>
          <a:p>
            <a:pPr lvl="2"/>
            <a:r>
              <a:rPr lang="en-US" dirty="0" smtClean="0"/>
              <a:t>And interpret the response.</a:t>
            </a:r>
          </a:p>
          <a:p>
            <a:endParaRPr lang="en-US" dirty="0"/>
          </a:p>
          <a:p>
            <a:r>
              <a:rPr lang="en-US" dirty="0" smtClean="0"/>
              <a:t>We work with our systems.</a:t>
            </a:r>
          </a:p>
          <a:p>
            <a:pPr lvl="1"/>
            <a:r>
              <a:rPr lang="en-US" dirty="0" smtClean="0"/>
              <a:t>Our AD, GPOs, anti-virus, endpoint management</a:t>
            </a:r>
          </a:p>
          <a:p>
            <a:pPr lvl="1"/>
            <a:r>
              <a:rPr lang="en-US" dirty="0" smtClean="0"/>
              <a:t>Our verified hardware</a:t>
            </a:r>
          </a:p>
          <a:p>
            <a:pPr lvl="1"/>
            <a:r>
              <a:rPr lang="en-US" dirty="0" smtClean="0"/>
              <a:t>Consistency, known outcomes</a:t>
            </a:r>
          </a:p>
          <a:p>
            <a:pPr lvl="1"/>
            <a:r>
              <a:rPr lang="en-US" dirty="0" smtClean="0"/>
              <a:t>Our baseline is probably different than home support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735" y="8278"/>
            <a:ext cx="2052084" cy="2039258"/>
          </a:xfrm>
          <a:prstGeom prst="rect">
            <a:avLst/>
          </a:prstGeom>
        </p:spPr>
      </p:pic>
    </p:spTree>
    <p:extLst>
      <p:ext uri="{BB962C8B-B14F-4D97-AF65-F5344CB8AC3E}">
        <p14:creationId xmlns:p14="http://schemas.microsoft.com/office/powerpoint/2010/main" val="446872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Associate University Librarian for Library Information Technology</a:t>
            </a:r>
            <a:endParaRPr lang="en-US" dirty="0"/>
          </a:p>
        </p:txBody>
      </p:sp>
      <p:sp>
        <p:nvSpPr>
          <p:cNvPr id="3" name="Content Placeholder 2"/>
          <p:cNvSpPr>
            <a:spLocks noGrp="1"/>
          </p:cNvSpPr>
          <p:nvPr>
            <p:ph idx="1"/>
          </p:nvPr>
        </p:nvSpPr>
        <p:spPr/>
        <p:txBody>
          <a:bodyPr/>
          <a:lstStyle/>
          <a:p>
            <a:pPr marL="0" indent="0">
              <a:buNone/>
            </a:pPr>
            <a:endParaRPr lang="en-US" b="1" i="1" dirty="0" smtClean="0"/>
          </a:p>
          <a:p>
            <a:pPr marL="0" indent="0">
              <a:buNone/>
            </a:pPr>
            <a:r>
              <a:rPr lang="en-US" b="1" i="1" dirty="0" smtClean="0"/>
              <a:t>“Required</a:t>
            </a:r>
            <a:r>
              <a:rPr lang="en-US" b="1" i="1" dirty="0"/>
              <a:t>:</a:t>
            </a:r>
            <a:r>
              <a:rPr lang="en-US" dirty="0"/>
              <a:t> Master’s degree in Computer Science, Library and Information Science, Management Information Systems or equivalent combination of education and </a:t>
            </a:r>
            <a:r>
              <a:rPr lang="en-US" dirty="0" smtClean="0"/>
              <a:t>experience”</a:t>
            </a:r>
          </a:p>
          <a:p>
            <a:pPr marL="0" indent="0">
              <a:buNone/>
            </a:pPr>
            <a:endParaRPr lang="en-US" dirty="0"/>
          </a:p>
          <a:p>
            <a:r>
              <a:rPr lang="en-US" dirty="0" smtClean="0"/>
              <a:t>Masters?</a:t>
            </a:r>
          </a:p>
          <a:p>
            <a:r>
              <a:rPr lang="en-US" dirty="0" smtClean="0"/>
              <a:t>CS, LIS, MIS </a:t>
            </a:r>
          </a:p>
          <a:p>
            <a:pPr lvl="1"/>
            <a:r>
              <a:rPr lang="en-US" dirty="0" smtClean="0"/>
              <a:t>“or equivalent education or experience”</a:t>
            </a:r>
            <a:endParaRPr lang="en-US" dirty="0"/>
          </a:p>
        </p:txBody>
      </p:sp>
    </p:spTree>
    <p:extLst>
      <p:ext uri="{BB962C8B-B14F-4D97-AF65-F5344CB8AC3E}">
        <p14:creationId xmlns:p14="http://schemas.microsoft.com/office/powerpoint/2010/main" val="3494239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4993" y="0"/>
            <a:ext cx="12170869" cy="6858000"/>
          </a:xfrm>
        </p:spPr>
      </p:pic>
      <p:sp>
        <p:nvSpPr>
          <p:cNvPr id="6" name="Rounded Rectangle 5"/>
          <p:cNvSpPr/>
          <p:nvPr/>
        </p:nvSpPr>
        <p:spPr>
          <a:xfrm>
            <a:off x="836023" y="592183"/>
            <a:ext cx="4606834" cy="5590903"/>
          </a:xfrm>
          <a:prstGeom prst="roundRect">
            <a:avLst/>
          </a:prstGeom>
          <a:solidFill>
            <a:schemeClr val="tx1">
              <a:lumMod val="65000"/>
              <a:lumOff val="3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0491" y="957943"/>
            <a:ext cx="3857897" cy="4893647"/>
          </a:xfrm>
          <a:prstGeom prst="rect">
            <a:avLst/>
          </a:prstGeom>
          <a:noFill/>
        </p:spPr>
        <p:txBody>
          <a:bodyPr wrap="square" rtlCol="0">
            <a:spAutoFit/>
          </a:bodyPr>
          <a:lstStyle/>
          <a:p>
            <a:r>
              <a:rPr lang="en-US" sz="2400" dirty="0" smtClean="0">
                <a:solidFill>
                  <a:schemeClr val="bg1"/>
                </a:solidFill>
                <a:latin typeface="Rockwell" panose="02060603020205020403" pitchFamily="18" charset="0"/>
              </a:rPr>
              <a:t>Similar to be BYO device challenges:</a:t>
            </a:r>
          </a:p>
          <a:p>
            <a:endParaRPr lang="en-US" sz="2400" dirty="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Build really great institutional IT, and also provide really great support for whatever device comes along.</a:t>
            </a:r>
          </a:p>
          <a:p>
            <a:endParaRPr lang="en-US" sz="2400" dirty="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BYO and institution </a:t>
            </a:r>
            <a:br>
              <a:rPr lang="en-US" sz="2400" dirty="0" smtClean="0">
                <a:solidFill>
                  <a:schemeClr val="bg1"/>
                </a:solidFill>
                <a:latin typeface="Rockwell" panose="02060603020205020403" pitchFamily="18" charset="0"/>
              </a:rPr>
            </a:br>
            <a:r>
              <a:rPr lang="en-US" sz="2400" dirty="0" smtClean="0">
                <a:solidFill>
                  <a:schemeClr val="bg1"/>
                </a:solidFill>
                <a:latin typeface="Rockwell" panose="02060603020205020403" pitchFamily="18" charset="0"/>
              </a:rPr>
              <a:t>co-exist and compete.</a:t>
            </a:r>
          </a:p>
          <a:p>
            <a:endParaRPr lang="en-US" sz="2400" dirty="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Sorry, Mom.</a:t>
            </a:r>
            <a:endParaRPr lang="en-US" sz="24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1564864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you a good IT professional</a:t>
            </a:r>
            <a:endParaRPr lang="en-US" dirty="0"/>
          </a:p>
        </p:txBody>
      </p:sp>
      <p:sp>
        <p:nvSpPr>
          <p:cNvPr id="11" name="Content Placeholder 10"/>
          <p:cNvSpPr>
            <a:spLocks noGrp="1"/>
          </p:cNvSpPr>
          <p:nvPr>
            <p:ph idx="1"/>
          </p:nvPr>
        </p:nvSpPr>
        <p:spPr/>
        <p:txBody>
          <a:bodyPr>
            <a:normAutofit/>
          </a:bodyPr>
          <a:lstStyle/>
          <a:p>
            <a:r>
              <a:rPr lang="en-US" dirty="0" smtClean="0"/>
              <a:t>Technology expertise</a:t>
            </a:r>
          </a:p>
          <a:p>
            <a:pPr lvl="1"/>
            <a:r>
              <a:rPr lang="en-US" dirty="0" smtClean="0"/>
              <a:t>Computer and network wizardry</a:t>
            </a:r>
          </a:p>
          <a:p>
            <a:pPr lvl="1"/>
            <a:r>
              <a:rPr lang="en-US" dirty="0" smtClean="0"/>
              <a:t>Software installation and configuration experience</a:t>
            </a:r>
          </a:p>
          <a:p>
            <a:pPr lvl="1"/>
            <a:r>
              <a:rPr lang="en-US" dirty="0" smtClean="0"/>
              <a:t>Printers and mobile devices</a:t>
            </a:r>
          </a:p>
          <a:p>
            <a:pPr lvl="1"/>
            <a:r>
              <a:rPr lang="en-US" dirty="0" smtClean="0"/>
              <a:t>Troubleshooting skills</a:t>
            </a:r>
            <a:br>
              <a:rPr lang="en-US" dirty="0" smtClean="0"/>
            </a:br>
            <a:endParaRPr lang="en-US" dirty="0" smtClean="0"/>
          </a:p>
          <a:p>
            <a:r>
              <a:rPr lang="en-US" dirty="0" smtClean="0"/>
              <a:t>(CompTIA A+ certification)</a:t>
            </a:r>
          </a:p>
          <a:p>
            <a:endParaRPr lang="en-US" dirty="0"/>
          </a:p>
          <a:p>
            <a:r>
              <a:rPr lang="en-US" dirty="0"/>
              <a:t>M</a:t>
            </a:r>
            <a:r>
              <a:rPr lang="en-US" dirty="0" smtClean="0"/>
              <a:t>ore generally, know the pieces </a:t>
            </a:r>
            <a:br>
              <a:rPr lang="en-US" dirty="0" smtClean="0"/>
            </a:br>
            <a:r>
              <a:rPr lang="en-US" dirty="0" smtClean="0"/>
              <a:t>and how they fit together</a:t>
            </a:r>
          </a:p>
          <a:p>
            <a:endParaRPr lang="en-US" dirty="0"/>
          </a:p>
          <a:p>
            <a:endParaRPr lang="en-US" dirty="0" smtClean="0"/>
          </a:p>
          <a:p>
            <a:pPr lvl="1"/>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956" y="3637221"/>
            <a:ext cx="3390900" cy="3390900"/>
          </a:xfrm>
          <a:prstGeom prst="rect">
            <a:avLst/>
          </a:prstGeom>
        </p:spPr>
      </p:pic>
    </p:spTree>
    <p:extLst>
      <p:ext uri="{BB962C8B-B14F-4D97-AF65-F5344CB8AC3E}">
        <p14:creationId xmlns:p14="http://schemas.microsoft.com/office/powerpoint/2010/main" val="14002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you a good IT professional</a:t>
            </a:r>
            <a:endParaRPr lang="en-US" dirty="0"/>
          </a:p>
        </p:txBody>
      </p:sp>
      <p:sp>
        <p:nvSpPr>
          <p:cNvPr id="3" name="Content Placeholder 2"/>
          <p:cNvSpPr>
            <a:spLocks noGrp="1"/>
          </p:cNvSpPr>
          <p:nvPr>
            <p:ph idx="1"/>
          </p:nvPr>
        </p:nvSpPr>
        <p:spPr/>
        <p:txBody>
          <a:bodyPr/>
          <a:lstStyle/>
          <a:p>
            <a:r>
              <a:rPr lang="en-US" dirty="0" smtClean="0"/>
              <a:t>Technology knowledge is a foregone conclusion.</a:t>
            </a:r>
          </a:p>
          <a:p>
            <a:r>
              <a:rPr lang="en-US" dirty="0" smtClean="0"/>
              <a:t>If you don’t know it, I expect you to learn it.</a:t>
            </a:r>
          </a:p>
          <a:p>
            <a:endParaRPr lang="en-US" dirty="0"/>
          </a:p>
          <a:p>
            <a:pPr marL="0" indent="0">
              <a:buNone/>
            </a:pPr>
            <a:endParaRPr lang="en-US" dirty="0" smtClean="0"/>
          </a:p>
          <a:p>
            <a:pPr marL="0" indent="0">
              <a:buNone/>
            </a:pP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153" y="3013101"/>
            <a:ext cx="5762847" cy="3844899"/>
          </a:xfrm>
          <a:prstGeom prst="rect">
            <a:avLst/>
          </a:prstGeom>
        </p:spPr>
      </p:pic>
      <p:sp>
        <p:nvSpPr>
          <p:cNvPr id="6" name="TextBox 5"/>
          <p:cNvSpPr txBox="1"/>
          <p:nvPr/>
        </p:nvSpPr>
        <p:spPr>
          <a:xfrm>
            <a:off x="0" y="3013100"/>
            <a:ext cx="3381153" cy="3844899"/>
          </a:xfrm>
          <a:prstGeom prst="rect">
            <a:avLst/>
          </a:prstGeom>
          <a:solidFill>
            <a:srgbClr val="0F0305"/>
          </a:solidFill>
        </p:spPr>
        <p:txBody>
          <a:bodyPr wrap="square" lIns="365760" rtlCol="0" anchor="ctr" anchorCtr="0">
            <a:noAutofit/>
          </a:bodyPr>
          <a:lstStyle/>
          <a:p>
            <a:r>
              <a:rPr lang="en-US" sz="3200" dirty="0" smtClean="0">
                <a:solidFill>
                  <a:srgbClr val="BFAAE3"/>
                </a:solidFill>
              </a:rPr>
              <a:t>PRO </a:t>
            </a:r>
            <a:r>
              <a:rPr lang="en-US" sz="3200" dirty="0">
                <a:solidFill>
                  <a:srgbClr val="BFAAE3"/>
                </a:solidFill>
              </a:rPr>
              <a:t>TIP: Being successful in </a:t>
            </a:r>
            <a:br>
              <a:rPr lang="en-US" sz="3200" dirty="0">
                <a:solidFill>
                  <a:srgbClr val="BFAAE3"/>
                </a:solidFill>
              </a:rPr>
            </a:br>
            <a:r>
              <a:rPr lang="en-US" sz="3200" dirty="0">
                <a:solidFill>
                  <a:srgbClr val="BFAAE3"/>
                </a:solidFill>
              </a:rPr>
              <a:t>IT has very little to do with </a:t>
            </a:r>
            <a:br>
              <a:rPr lang="en-US" sz="3200" dirty="0">
                <a:solidFill>
                  <a:srgbClr val="BFAAE3"/>
                </a:solidFill>
              </a:rPr>
            </a:br>
            <a:r>
              <a:rPr lang="en-US" sz="3200" dirty="0">
                <a:solidFill>
                  <a:srgbClr val="BFAAE3"/>
                </a:solidFill>
              </a:rPr>
              <a:t>technology.</a:t>
            </a:r>
          </a:p>
          <a:p>
            <a:endParaRPr lang="en-US" sz="3200" dirty="0"/>
          </a:p>
        </p:txBody>
      </p:sp>
      <p:sp>
        <p:nvSpPr>
          <p:cNvPr id="7" name="TextBox 6"/>
          <p:cNvSpPr txBox="1"/>
          <p:nvPr/>
        </p:nvSpPr>
        <p:spPr>
          <a:xfrm>
            <a:off x="1998921" y="6477126"/>
            <a:ext cx="3817088" cy="253916"/>
          </a:xfrm>
          <a:prstGeom prst="rect">
            <a:avLst/>
          </a:prstGeom>
          <a:noFill/>
        </p:spPr>
        <p:txBody>
          <a:bodyPr wrap="square" rtlCol="0">
            <a:spAutoFit/>
          </a:bodyPr>
          <a:lstStyle/>
          <a:p>
            <a:r>
              <a:rPr lang="en-US" sz="1050" dirty="0">
                <a:hlinkClick r:id="rId3"/>
              </a:rPr>
              <a:t>http://cozywalls.com/2012/11/04/pocket-sized-pie-cookies</a:t>
            </a:r>
            <a:r>
              <a:rPr lang="en-US" sz="1050" dirty="0" smtClean="0">
                <a:hlinkClick r:id="rId3"/>
              </a:rPr>
              <a:t>/</a:t>
            </a:r>
            <a:r>
              <a:rPr lang="en-US" sz="1050" dirty="0" smtClean="0"/>
              <a:t> </a:t>
            </a:r>
            <a:endParaRPr lang="en-US" sz="1050" dirty="0"/>
          </a:p>
        </p:txBody>
      </p:sp>
    </p:spTree>
    <p:extLst>
      <p:ext uri="{BB962C8B-B14F-4D97-AF65-F5344CB8AC3E}">
        <p14:creationId xmlns:p14="http://schemas.microsoft.com/office/powerpoint/2010/main" val="185367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3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you a good IT professional</a:t>
            </a:r>
            <a:endParaRPr lang="en-US" dirty="0"/>
          </a:p>
        </p:txBody>
      </p:sp>
      <p:sp>
        <p:nvSpPr>
          <p:cNvPr id="3" name="Content Placeholder 2"/>
          <p:cNvSpPr>
            <a:spLocks noGrp="1"/>
          </p:cNvSpPr>
          <p:nvPr>
            <p:ph idx="1"/>
          </p:nvPr>
        </p:nvSpPr>
        <p:spPr/>
        <p:txBody>
          <a:bodyPr/>
          <a:lstStyle/>
          <a:p>
            <a:r>
              <a:rPr lang="en-US" dirty="0" smtClean="0"/>
              <a:t>Problem Solving</a:t>
            </a:r>
          </a:p>
          <a:p>
            <a:pPr lvl="1"/>
            <a:r>
              <a:rPr lang="en-US" dirty="0" smtClean="0"/>
              <a:t>Logical, detail oriented approach</a:t>
            </a:r>
          </a:p>
          <a:p>
            <a:pPr lvl="1"/>
            <a:r>
              <a:rPr lang="en-US" dirty="0" smtClean="0"/>
              <a:t>Tenacity</a:t>
            </a:r>
          </a:p>
          <a:p>
            <a:pPr lvl="1"/>
            <a:r>
              <a:rPr lang="en-US" dirty="0" smtClean="0"/>
              <a:t>Drive to figure out why something (doesn’t) work</a:t>
            </a:r>
          </a:p>
          <a:p>
            <a:pPr lvl="1"/>
            <a:endParaRPr lang="en-US" dirty="0"/>
          </a:p>
          <a:p>
            <a:r>
              <a:rPr lang="en-US" dirty="0" smtClean="0"/>
              <a:t>Customer Service</a:t>
            </a:r>
          </a:p>
          <a:p>
            <a:pPr lvl="1"/>
            <a:r>
              <a:rPr lang="en-US" dirty="0" smtClean="0"/>
              <a:t>Really wanting to understand and help the “valued partner”</a:t>
            </a:r>
          </a:p>
          <a:p>
            <a:pPr lvl="1"/>
            <a:r>
              <a:rPr lang="en-US" dirty="0" smtClean="0"/>
              <a:t>Having compassion and empathy</a:t>
            </a:r>
          </a:p>
          <a:p>
            <a:pPr lvl="1"/>
            <a:r>
              <a:rPr lang="en-US" dirty="0" smtClean="0"/>
              <a:t>Saying no when you really need to say no</a:t>
            </a:r>
            <a:endParaRPr lang="en-US" dirty="0"/>
          </a:p>
        </p:txBody>
      </p:sp>
    </p:spTree>
    <p:extLst>
      <p:ext uri="{BB962C8B-B14F-4D97-AF65-F5344CB8AC3E}">
        <p14:creationId xmlns:p14="http://schemas.microsoft.com/office/powerpoint/2010/main" val="599993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you a good IT </a:t>
            </a:r>
            <a:r>
              <a:rPr lang="en-US" dirty="0" smtClean="0"/>
              <a:t>professional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Stewardship</a:t>
            </a:r>
          </a:p>
          <a:p>
            <a:pPr lvl="1"/>
            <a:r>
              <a:rPr lang="en-US" dirty="0" smtClean="0"/>
              <a:t>Your choices impact others.</a:t>
            </a:r>
          </a:p>
          <a:p>
            <a:pPr lvl="1"/>
            <a:r>
              <a:rPr lang="en-US" dirty="0" smtClean="0"/>
              <a:t>“First do no harm.”</a:t>
            </a:r>
          </a:p>
          <a:p>
            <a:pPr lvl="1"/>
            <a:r>
              <a:rPr lang="en-US" dirty="0" smtClean="0"/>
              <a:t>Ethical behavior</a:t>
            </a:r>
          </a:p>
          <a:p>
            <a:pPr marL="457200" lvl="1" indent="0">
              <a:buNone/>
            </a:pPr>
            <a:endParaRPr lang="en-US" dirty="0" smtClean="0"/>
          </a:p>
          <a:p>
            <a:r>
              <a:rPr lang="en-US" dirty="0" smtClean="0"/>
              <a:t>Understanding trends</a:t>
            </a:r>
          </a:p>
          <a:p>
            <a:pPr lvl="1"/>
            <a:r>
              <a:rPr lang="en-US" dirty="0" smtClean="0"/>
              <a:t>Seeing small details and big pictures at the same time.</a:t>
            </a:r>
          </a:p>
          <a:p>
            <a:pPr lvl="1"/>
            <a:r>
              <a:rPr lang="en-US" dirty="0" smtClean="0"/>
              <a:t>Find patterns of behavior/responses.</a:t>
            </a:r>
          </a:p>
          <a:p>
            <a:pPr lvl="1"/>
            <a:endParaRPr lang="en-US" dirty="0"/>
          </a:p>
          <a:p>
            <a:r>
              <a:rPr lang="en-US" dirty="0" smtClean="0"/>
              <a:t>Works independently &amp; well with others</a:t>
            </a:r>
          </a:p>
          <a:p>
            <a:pPr lvl="1"/>
            <a:r>
              <a:rPr lang="en-US" dirty="0" smtClean="0"/>
              <a:t>Especially with different levels of experience/rank</a:t>
            </a:r>
          </a:p>
          <a:p>
            <a:pPr lvl="1"/>
            <a:r>
              <a:rPr lang="en-US" dirty="0" smtClean="0"/>
              <a:t>Seeks help without pride or shame.</a:t>
            </a:r>
            <a:endParaRPr lang="en-US" dirty="0"/>
          </a:p>
        </p:txBody>
      </p:sp>
    </p:spTree>
    <p:extLst>
      <p:ext uri="{BB962C8B-B14F-4D97-AF65-F5344CB8AC3E}">
        <p14:creationId xmlns:p14="http://schemas.microsoft.com/office/powerpoint/2010/main" val="713233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you a good IT professional</a:t>
            </a:r>
          </a:p>
        </p:txBody>
      </p:sp>
      <p:sp>
        <p:nvSpPr>
          <p:cNvPr id="3" name="Content Placeholder 2"/>
          <p:cNvSpPr>
            <a:spLocks noGrp="1"/>
          </p:cNvSpPr>
          <p:nvPr>
            <p:ph idx="1"/>
          </p:nvPr>
        </p:nvSpPr>
        <p:spPr/>
        <p:txBody>
          <a:bodyPr/>
          <a:lstStyle/>
          <a:p>
            <a:r>
              <a:rPr lang="en-US" dirty="0" smtClean="0"/>
              <a:t>Always improving</a:t>
            </a:r>
          </a:p>
          <a:p>
            <a:pPr lvl="1"/>
            <a:r>
              <a:rPr lang="en-US" dirty="0" smtClean="0"/>
              <a:t>Doesn’t get complacent.</a:t>
            </a:r>
          </a:p>
          <a:p>
            <a:pPr lvl="1"/>
            <a:r>
              <a:rPr lang="en-US" dirty="0" smtClean="0"/>
              <a:t>Always learning, challenging themselves, dreaming.</a:t>
            </a:r>
          </a:p>
          <a:p>
            <a:pPr lvl="1"/>
            <a:r>
              <a:rPr lang="en-US" dirty="0" smtClean="0"/>
              <a:t>Doesn’t get bored.</a:t>
            </a:r>
          </a:p>
          <a:p>
            <a:r>
              <a:rPr lang="en-US" dirty="0" smtClean="0"/>
              <a:t>An agent of change who enables others</a:t>
            </a:r>
          </a:p>
          <a:p>
            <a:pPr lvl="1"/>
            <a:r>
              <a:rPr lang="en-US" dirty="0" smtClean="0"/>
              <a:t>to change their behavior or workflows</a:t>
            </a:r>
          </a:p>
          <a:p>
            <a:pPr lvl="1"/>
            <a:r>
              <a:rPr lang="en-US" dirty="0" smtClean="0"/>
              <a:t>to understand the costs of those changes</a:t>
            </a:r>
          </a:p>
          <a:p>
            <a:pPr lvl="1"/>
            <a:r>
              <a:rPr lang="en-US" dirty="0" smtClean="0"/>
              <a:t>to see the benefit of those changes</a:t>
            </a:r>
          </a:p>
        </p:txBody>
      </p:sp>
      <p:sp>
        <p:nvSpPr>
          <p:cNvPr id="4" name="TextBox 3"/>
          <p:cNvSpPr txBox="1"/>
          <p:nvPr/>
        </p:nvSpPr>
        <p:spPr>
          <a:xfrm>
            <a:off x="0" y="5528930"/>
            <a:ext cx="9144000" cy="1424763"/>
          </a:xfrm>
          <a:prstGeom prst="rect">
            <a:avLst/>
          </a:prstGeom>
          <a:solidFill>
            <a:schemeClr val="tx1"/>
          </a:solidFill>
        </p:spPr>
        <p:txBody>
          <a:bodyPr wrap="square" lIns="274320" tIns="0" rIns="274320" bIns="365760" rtlCol="0">
            <a:noAutofit/>
          </a:bodyPr>
          <a:lstStyle/>
          <a:p>
            <a:pPr algn="r"/>
            <a:endParaRPr lang="en-US" b="1" dirty="0" smtClean="0">
              <a:solidFill>
                <a:srgbClr val="BFAAE3"/>
              </a:solidFill>
            </a:endParaRPr>
          </a:p>
          <a:p>
            <a:pPr algn="r"/>
            <a:r>
              <a:rPr lang="en-US" sz="2000" b="1" dirty="0" smtClean="0">
                <a:solidFill>
                  <a:srgbClr val="BFAAE3"/>
                </a:solidFill>
              </a:rPr>
              <a:t>“</a:t>
            </a:r>
            <a:r>
              <a:rPr lang="en-US" sz="2000" b="1" dirty="0">
                <a:solidFill>
                  <a:srgbClr val="BFAAE3"/>
                </a:solidFill>
              </a:rPr>
              <a:t>What you're supposed to do when you don't like a thing is change it. </a:t>
            </a:r>
            <a:endParaRPr lang="en-US" sz="2000" b="1" dirty="0" smtClean="0">
              <a:solidFill>
                <a:srgbClr val="BFAAE3"/>
              </a:solidFill>
            </a:endParaRPr>
          </a:p>
          <a:p>
            <a:pPr algn="r"/>
            <a:r>
              <a:rPr lang="en-US" sz="2000" b="1" u="sng" dirty="0" smtClean="0">
                <a:solidFill>
                  <a:srgbClr val="BFAAE3"/>
                </a:solidFill>
              </a:rPr>
              <a:t>If </a:t>
            </a:r>
            <a:r>
              <a:rPr lang="en-US" sz="2000" b="1" u="sng" dirty="0">
                <a:solidFill>
                  <a:srgbClr val="BFAAE3"/>
                </a:solidFill>
              </a:rPr>
              <a:t>you can't change it, change the way you think about it.</a:t>
            </a:r>
            <a:r>
              <a:rPr lang="en-US" sz="2000" b="1" dirty="0">
                <a:solidFill>
                  <a:srgbClr val="BFAAE3"/>
                </a:solidFill>
              </a:rPr>
              <a:t> Don't complain.” </a:t>
            </a:r>
            <a:r>
              <a:rPr lang="en-US" sz="2000" b="1" dirty="0" smtClean="0">
                <a:solidFill>
                  <a:srgbClr val="BFAAE3"/>
                </a:solidFill>
              </a:rPr>
              <a:t/>
            </a:r>
            <a:br>
              <a:rPr lang="en-US" sz="2000" b="1" dirty="0" smtClean="0">
                <a:solidFill>
                  <a:srgbClr val="BFAAE3"/>
                </a:solidFill>
              </a:rPr>
            </a:br>
            <a:r>
              <a:rPr lang="en-US" sz="2000" b="1" dirty="0" smtClean="0">
                <a:solidFill>
                  <a:srgbClr val="BFAAE3"/>
                </a:solidFill>
              </a:rPr>
              <a:t>- Maya Angelou</a:t>
            </a:r>
            <a:endParaRPr lang="en-US" sz="2000" b="1" dirty="0">
              <a:solidFill>
                <a:srgbClr val="BFAAE3"/>
              </a:solidFill>
            </a:endParaRPr>
          </a:p>
          <a:p>
            <a:endParaRPr lang="en-US" sz="2000" dirty="0"/>
          </a:p>
        </p:txBody>
      </p:sp>
    </p:spTree>
    <p:extLst>
      <p:ext uri="{BB962C8B-B14F-4D97-AF65-F5344CB8AC3E}">
        <p14:creationId xmlns:p14="http://schemas.microsoft.com/office/powerpoint/2010/main" val="2565439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0242"/>
            <a:ext cx="9144000" cy="7757162"/>
          </a:xfrm>
        </p:spPr>
      </p:pic>
      <p:sp>
        <p:nvSpPr>
          <p:cNvPr id="7" name="TextBox 6"/>
          <p:cNvSpPr txBox="1"/>
          <p:nvPr/>
        </p:nvSpPr>
        <p:spPr>
          <a:xfrm>
            <a:off x="1360967" y="499730"/>
            <a:ext cx="2700670" cy="523220"/>
          </a:xfrm>
          <a:prstGeom prst="rect">
            <a:avLst/>
          </a:prstGeom>
          <a:noFill/>
        </p:spPr>
        <p:txBody>
          <a:bodyPr wrap="square" rtlCol="0">
            <a:spAutoFit/>
          </a:bodyPr>
          <a:lstStyle/>
          <a:p>
            <a:r>
              <a:rPr lang="en-US" sz="2800" dirty="0" smtClean="0">
                <a:solidFill>
                  <a:schemeClr val="bg1"/>
                </a:solidFill>
              </a:rPr>
              <a:t>Stewardship</a:t>
            </a:r>
            <a:endParaRPr lang="en-US" sz="2800" dirty="0">
              <a:solidFill>
                <a:schemeClr val="bg1"/>
              </a:solidFill>
            </a:endParaRPr>
          </a:p>
        </p:txBody>
      </p:sp>
      <p:sp>
        <p:nvSpPr>
          <p:cNvPr id="8" name="TextBox 7"/>
          <p:cNvSpPr txBox="1"/>
          <p:nvPr/>
        </p:nvSpPr>
        <p:spPr>
          <a:xfrm>
            <a:off x="5975498" y="4287917"/>
            <a:ext cx="2700670" cy="954107"/>
          </a:xfrm>
          <a:prstGeom prst="rect">
            <a:avLst/>
          </a:prstGeom>
          <a:noFill/>
        </p:spPr>
        <p:txBody>
          <a:bodyPr wrap="square" rtlCol="0">
            <a:spAutoFit/>
          </a:bodyPr>
          <a:lstStyle/>
          <a:p>
            <a:r>
              <a:rPr lang="en-US" sz="2800" dirty="0" smtClean="0">
                <a:solidFill>
                  <a:schemeClr val="bg1"/>
                </a:solidFill>
              </a:rPr>
              <a:t>Humble</a:t>
            </a:r>
            <a:br>
              <a:rPr lang="en-US" sz="2800" dirty="0" smtClean="0">
                <a:solidFill>
                  <a:schemeClr val="bg1"/>
                </a:solidFill>
              </a:rPr>
            </a:br>
            <a:r>
              <a:rPr lang="en-US" sz="2800" dirty="0" smtClean="0">
                <a:solidFill>
                  <a:schemeClr val="bg1"/>
                </a:solidFill>
              </a:rPr>
              <a:t>Communicator</a:t>
            </a:r>
            <a:endParaRPr lang="en-US" sz="2800" dirty="0">
              <a:solidFill>
                <a:schemeClr val="bg1"/>
              </a:solidFill>
            </a:endParaRPr>
          </a:p>
        </p:txBody>
      </p:sp>
      <p:sp>
        <p:nvSpPr>
          <p:cNvPr id="9" name="TextBox 8"/>
          <p:cNvSpPr txBox="1"/>
          <p:nvPr/>
        </p:nvSpPr>
        <p:spPr>
          <a:xfrm>
            <a:off x="1205023" y="1829519"/>
            <a:ext cx="2700670" cy="1384995"/>
          </a:xfrm>
          <a:prstGeom prst="rect">
            <a:avLst/>
          </a:prstGeom>
          <a:noFill/>
        </p:spPr>
        <p:txBody>
          <a:bodyPr wrap="square" rtlCol="0">
            <a:spAutoFit/>
          </a:bodyPr>
          <a:lstStyle/>
          <a:p>
            <a:r>
              <a:rPr lang="en-US" sz="2800" dirty="0" smtClean="0">
                <a:solidFill>
                  <a:schemeClr val="bg1"/>
                </a:solidFill>
              </a:rPr>
              <a:t>Compassion &amp; understanding at all levels</a:t>
            </a:r>
            <a:endParaRPr lang="en-US" sz="2800" dirty="0">
              <a:solidFill>
                <a:schemeClr val="bg1"/>
              </a:solidFill>
            </a:endParaRPr>
          </a:p>
        </p:txBody>
      </p:sp>
      <p:sp>
        <p:nvSpPr>
          <p:cNvPr id="10" name="TextBox 9"/>
          <p:cNvSpPr txBox="1"/>
          <p:nvPr/>
        </p:nvSpPr>
        <p:spPr>
          <a:xfrm>
            <a:off x="5364124" y="1173093"/>
            <a:ext cx="2700670" cy="954107"/>
          </a:xfrm>
          <a:prstGeom prst="rect">
            <a:avLst/>
          </a:prstGeom>
          <a:noFill/>
        </p:spPr>
        <p:txBody>
          <a:bodyPr wrap="square" rtlCol="0">
            <a:spAutoFit/>
          </a:bodyPr>
          <a:lstStyle/>
          <a:p>
            <a:r>
              <a:rPr lang="en-US" sz="2800" dirty="0" smtClean="0">
                <a:solidFill>
                  <a:schemeClr val="bg1"/>
                </a:solidFill>
              </a:rPr>
              <a:t>Thirst for understanding</a:t>
            </a:r>
            <a:endParaRPr lang="en-US" sz="2800" dirty="0">
              <a:solidFill>
                <a:schemeClr val="bg1"/>
              </a:solidFill>
            </a:endParaRPr>
          </a:p>
        </p:txBody>
      </p:sp>
      <p:sp>
        <p:nvSpPr>
          <p:cNvPr id="11" name="TextBox 10"/>
          <p:cNvSpPr txBox="1"/>
          <p:nvPr/>
        </p:nvSpPr>
        <p:spPr>
          <a:xfrm>
            <a:off x="5858539" y="2522017"/>
            <a:ext cx="2700670" cy="954107"/>
          </a:xfrm>
          <a:prstGeom prst="rect">
            <a:avLst/>
          </a:prstGeom>
          <a:noFill/>
        </p:spPr>
        <p:txBody>
          <a:bodyPr wrap="square" rtlCol="0">
            <a:spAutoFit/>
          </a:bodyPr>
          <a:lstStyle/>
          <a:p>
            <a:r>
              <a:rPr lang="en-US" sz="2800" dirty="0" smtClean="0">
                <a:solidFill>
                  <a:schemeClr val="bg1"/>
                </a:solidFill>
              </a:rPr>
              <a:t>Tenacious</a:t>
            </a:r>
            <a:br>
              <a:rPr lang="en-US" sz="2800" dirty="0" smtClean="0">
                <a:solidFill>
                  <a:schemeClr val="bg1"/>
                </a:solidFill>
              </a:rPr>
            </a:br>
            <a:r>
              <a:rPr lang="en-US" sz="2800" dirty="0" smtClean="0">
                <a:solidFill>
                  <a:schemeClr val="bg1"/>
                </a:solidFill>
              </a:rPr>
              <a:t>Learner</a:t>
            </a:r>
            <a:endParaRPr lang="en-US" sz="2800" dirty="0">
              <a:solidFill>
                <a:schemeClr val="bg1"/>
              </a:solidFill>
            </a:endParaRPr>
          </a:p>
        </p:txBody>
      </p:sp>
      <p:sp>
        <p:nvSpPr>
          <p:cNvPr id="12" name="TextBox 11"/>
          <p:cNvSpPr txBox="1"/>
          <p:nvPr/>
        </p:nvSpPr>
        <p:spPr>
          <a:xfrm>
            <a:off x="1360967" y="3842038"/>
            <a:ext cx="1912089" cy="954107"/>
          </a:xfrm>
          <a:prstGeom prst="rect">
            <a:avLst/>
          </a:prstGeom>
          <a:noFill/>
        </p:spPr>
        <p:txBody>
          <a:bodyPr wrap="square" rtlCol="0">
            <a:spAutoFit/>
          </a:bodyPr>
          <a:lstStyle/>
          <a:p>
            <a:r>
              <a:rPr lang="en-US" sz="2800" dirty="0" smtClean="0">
                <a:solidFill>
                  <a:schemeClr val="bg1"/>
                </a:solidFill>
              </a:rPr>
              <a:t>Customer </a:t>
            </a:r>
            <a:br>
              <a:rPr lang="en-US" sz="2800" dirty="0" smtClean="0">
                <a:solidFill>
                  <a:schemeClr val="bg1"/>
                </a:solidFill>
              </a:rPr>
            </a:br>
            <a:r>
              <a:rPr lang="en-US" sz="2800" dirty="0" smtClean="0">
                <a:solidFill>
                  <a:schemeClr val="bg1"/>
                </a:solidFill>
              </a:rPr>
              <a:t>Service</a:t>
            </a:r>
            <a:endParaRPr lang="en-US" sz="2800" dirty="0">
              <a:solidFill>
                <a:schemeClr val="bg1"/>
              </a:solidFill>
            </a:endParaRPr>
          </a:p>
        </p:txBody>
      </p:sp>
      <p:sp>
        <p:nvSpPr>
          <p:cNvPr id="13" name="TextBox 12"/>
          <p:cNvSpPr txBox="1"/>
          <p:nvPr/>
        </p:nvSpPr>
        <p:spPr>
          <a:xfrm>
            <a:off x="3795822" y="218986"/>
            <a:ext cx="2700670" cy="954107"/>
          </a:xfrm>
          <a:prstGeom prst="rect">
            <a:avLst/>
          </a:prstGeom>
          <a:noFill/>
        </p:spPr>
        <p:txBody>
          <a:bodyPr wrap="square" rtlCol="0">
            <a:spAutoFit/>
          </a:bodyPr>
          <a:lstStyle/>
          <a:p>
            <a:r>
              <a:rPr lang="en-US" sz="2800" dirty="0" smtClean="0">
                <a:solidFill>
                  <a:schemeClr val="bg1"/>
                </a:solidFill>
              </a:rPr>
              <a:t>Systematic thinker</a:t>
            </a:r>
            <a:endParaRPr lang="en-US" sz="2800" dirty="0">
              <a:solidFill>
                <a:schemeClr val="bg1"/>
              </a:solidFill>
            </a:endParaRPr>
          </a:p>
        </p:txBody>
      </p:sp>
      <p:sp>
        <p:nvSpPr>
          <p:cNvPr id="14" name="TextBox 13"/>
          <p:cNvSpPr txBox="1"/>
          <p:nvPr/>
        </p:nvSpPr>
        <p:spPr>
          <a:xfrm>
            <a:off x="7325833" y="6338383"/>
            <a:ext cx="1935126" cy="523220"/>
          </a:xfrm>
          <a:prstGeom prst="rect">
            <a:avLst/>
          </a:prstGeom>
          <a:noFill/>
        </p:spPr>
        <p:txBody>
          <a:bodyPr wrap="square" rtlCol="0">
            <a:spAutoFit/>
          </a:bodyPr>
          <a:lstStyle/>
          <a:p>
            <a:r>
              <a:rPr lang="en-US" sz="2800" dirty="0" smtClean="0">
                <a:solidFill>
                  <a:schemeClr val="bg1"/>
                </a:solidFill>
              </a:rPr>
              <a:t>Technology</a:t>
            </a:r>
            <a:endParaRPr lang="en-US" sz="2800" dirty="0">
              <a:solidFill>
                <a:schemeClr val="bg1"/>
              </a:solidFill>
            </a:endParaRPr>
          </a:p>
        </p:txBody>
      </p:sp>
    </p:spTree>
    <p:extLst>
      <p:ext uri="{BB962C8B-B14F-4D97-AF65-F5344CB8AC3E}">
        <p14:creationId xmlns:p14="http://schemas.microsoft.com/office/powerpoint/2010/main" val="39869091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Sidebar on technologies</a:t>
            </a:r>
            <a:endParaRPr lang="en-US" dirty="0"/>
          </a:p>
        </p:txBody>
      </p:sp>
      <p:sp>
        <p:nvSpPr>
          <p:cNvPr id="3" name="Content Placeholder 2"/>
          <p:cNvSpPr>
            <a:spLocks noGrp="1"/>
          </p:cNvSpPr>
          <p:nvPr>
            <p:ph idx="1"/>
          </p:nvPr>
        </p:nvSpPr>
        <p:spPr/>
        <p:txBody>
          <a:bodyPr>
            <a:normAutofit lnSpcReduction="10000"/>
          </a:bodyPr>
          <a:lstStyle/>
          <a:p>
            <a:r>
              <a:rPr lang="en-US" dirty="0"/>
              <a:t>Technologies change </a:t>
            </a:r>
            <a:r>
              <a:rPr lang="en-US" dirty="0" smtClean="0"/>
              <a:t>anyway</a:t>
            </a:r>
          </a:p>
          <a:p>
            <a:r>
              <a:rPr lang="en-US" dirty="0" smtClean="0"/>
              <a:t>IT pros have to re-invent themselves every couple of years</a:t>
            </a:r>
          </a:p>
          <a:p>
            <a:pPr lvl="1"/>
            <a:r>
              <a:rPr lang="en-US" dirty="0" smtClean="0"/>
              <a:t>New tech</a:t>
            </a:r>
          </a:p>
          <a:p>
            <a:pPr lvl="1"/>
            <a:r>
              <a:rPr lang="en-US" dirty="0" smtClean="0"/>
              <a:t>Keeps us from getting </a:t>
            </a:r>
            <a:br>
              <a:rPr lang="en-US" dirty="0" smtClean="0"/>
            </a:br>
            <a:r>
              <a:rPr lang="en-US" dirty="0" smtClean="0"/>
              <a:t>bored</a:t>
            </a:r>
          </a:p>
          <a:p>
            <a:pPr lvl="1"/>
            <a:r>
              <a:rPr lang="en-US" dirty="0" smtClean="0"/>
              <a:t>Drives new opportunities</a:t>
            </a:r>
          </a:p>
          <a:p>
            <a:pPr lvl="1"/>
            <a:r>
              <a:rPr lang="en-US" dirty="0" smtClean="0"/>
              <a:t>The U isn’t static</a:t>
            </a:r>
            <a:endParaRPr lang="en-US" dirty="0"/>
          </a:p>
          <a:p>
            <a:endParaRPr lang="en-US" dirty="0" smtClean="0"/>
          </a:p>
          <a:p>
            <a:r>
              <a:rPr lang="en-US" dirty="0" smtClean="0"/>
              <a:t>Regrowth is the desired</a:t>
            </a:r>
            <a:br>
              <a:rPr lang="en-US" dirty="0" smtClean="0"/>
            </a:br>
            <a:r>
              <a:rPr lang="en-US" dirty="0" smtClean="0"/>
              <a:t>skill… More than tech</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810000"/>
            <a:ext cx="4572000" cy="3048000"/>
          </a:xfrm>
          <a:prstGeom prst="rect">
            <a:avLst/>
          </a:prstGeom>
        </p:spPr>
      </p:pic>
    </p:spTree>
    <p:extLst>
      <p:ext uri="{BB962C8B-B14F-4D97-AF65-F5344CB8AC3E}">
        <p14:creationId xmlns:p14="http://schemas.microsoft.com/office/powerpoint/2010/main" val="2151054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4993" y="0"/>
            <a:ext cx="12170869" cy="6858000"/>
          </a:xfrm>
        </p:spPr>
      </p:pic>
      <p:sp>
        <p:nvSpPr>
          <p:cNvPr id="6" name="Rounded Rectangle 5"/>
          <p:cNvSpPr/>
          <p:nvPr/>
        </p:nvSpPr>
        <p:spPr>
          <a:xfrm>
            <a:off x="836023" y="592183"/>
            <a:ext cx="4606834" cy="5590903"/>
          </a:xfrm>
          <a:prstGeom prst="roundRect">
            <a:avLst/>
          </a:prstGeom>
          <a:solidFill>
            <a:schemeClr val="tx1">
              <a:lumMod val="65000"/>
              <a:lumOff val="3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0491" y="957943"/>
            <a:ext cx="3857897" cy="4154984"/>
          </a:xfrm>
          <a:prstGeom prst="rect">
            <a:avLst/>
          </a:prstGeom>
          <a:noFill/>
        </p:spPr>
        <p:txBody>
          <a:bodyPr wrap="square" rtlCol="0">
            <a:spAutoFit/>
          </a:bodyPr>
          <a:lstStyle/>
          <a:p>
            <a:r>
              <a:rPr lang="en-US" sz="2400" dirty="0" smtClean="0">
                <a:solidFill>
                  <a:schemeClr val="bg1"/>
                </a:solidFill>
                <a:latin typeface="Rockwell" panose="02060603020205020403" pitchFamily="18" charset="0"/>
              </a:rPr>
              <a:t>Being successful in IT has very little to do with technology.</a:t>
            </a:r>
          </a:p>
          <a:p>
            <a:endParaRPr lang="en-US" sz="2400" dirty="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And the things that make you good aren’t taught.</a:t>
            </a:r>
          </a:p>
          <a:p>
            <a:endParaRPr lang="en-US" sz="2400" dirty="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Find your weaknesses, seek them out, and attack them to “level up” as an IT pro.</a:t>
            </a:r>
            <a:endParaRPr lang="en-US" sz="24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2602583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9144001" cy="7559749"/>
          </a:xfrm>
        </p:spPr>
      </p:pic>
      <p:sp>
        <p:nvSpPr>
          <p:cNvPr id="5" name="TextBox 4"/>
          <p:cNvSpPr txBox="1"/>
          <p:nvPr/>
        </p:nvSpPr>
        <p:spPr>
          <a:xfrm>
            <a:off x="3651619" y="365126"/>
            <a:ext cx="5178056" cy="1200329"/>
          </a:xfrm>
          <a:prstGeom prst="rect">
            <a:avLst/>
          </a:prstGeom>
          <a:solidFill>
            <a:schemeClr val="bg2"/>
          </a:solidFill>
          <a:effectLst>
            <a:softEdge rad="31750"/>
          </a:effectLst>
        </p:spPr>
        <p:txBody>
          <a:bodyPr wrap="square" rtlCol="0">
            <a:spAutoFit/>
          </a:bodyPr>
          <a:lstStyle/>
          <a:p>
            <a:r>
              <a:rPr lang="en-US" sz="7200" dirty="0" smtClean="0"/>
              <a:t>IT is invisible.</a:t>
            </a:r>
            <a:endParaRPr lang="en-US" sz="7200" dirty="0"/>
          </a:p>
        </p:txBody>
      </p:sp>
      <p:sp>
        <p:nvSpPr>
          <p:cNvPr id="7" name="TextBox 6"/>
          <p:cNvSpPr txBox="1"/>
          <p:nvPr/>
        </p:nvSpPr>
        <p:spPr>
          <a:xfrm>
            <a:off x="4729605" y="2055816"/>
            <a:ext cx="3022083" cy="2246769"/>
          </a:xfrm>
          <a:prstGeom prst="rect">
            <a:avLst/>
          </a:prstGeom>
          <a:solidFill>
            <a:schemeClr val="bg2"/>
          </a:solidFill>
          <a:effectLst>
            <a:softEdge rad="31750"/>
          </a:effectLst>
        </p:spPr>
        <p:txBody>
          <a:bodyPr wrap="square" rtlCol="0">
            <a:spAutoFit/>
          </a:bodyPr>
          <a:lstStyle/>
          <a:p>
            <a:r>
              <a:rPr lang="en-US" sz="2800" dirty="0" smtClean="0"/>
              <a:t>What do we chose to make visible?</a:t>
            </a:r>
          </a:p>
          <a:p>
            <a:endParaRPr lang="en-US" sz="2800" dirty="0"/>
          </a:p>
          <a:p>
            <a:r>
              <a:rPr lang="en-US" sz="2800" dirty="0" smtClean="0"/>
              <a:t>What gets chosen for us?</a:t>
            </a:r>
            <a:endParaRPr lang="en-US" sz="2800" dirty="0"/>
          </a:p>
        </p:txBody>
      </p:sp>
    </p:spTree>
    <p:extLst>
      <p:ext uri="{BB962C8B-B14F-4D97-AF65-F5344CB8AC3E}">
        <p14:creationId xmlns:p14="http://schemas.microsoft.com/office/powerpoint/2010/main" val="72731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22729"/>
            <a:ext cx="7886700" cy="5854234"/>
          </a:xfrm>
        </p:spPr>
        <p:txBody>
          <a:bodyPr/>
          <a:lstStyle/>
          <a:p>
            <a:pPr marL="0" indent="0">
              <a:buNone/>
            </a:pPr>
            <a:r>
              <a:rPr lang="en-US" b="1" dirty="0"/>
              <a:t>Requirements for Associate Network Service Engineer</a:t>
            </a:r>
            <a:endParaRPr lang="en-US" dirty="0"/>
          </a:p>
          <a:p>
            <a:r>
              <a:rPr lang="en-US" dirty="0" smtClean="0"/>
              <a:t>Bachelor’s </a:t>
            </a:r>
            <a:r>
              <a:rPr lang="en-US" dirty="0"/>
              <a:t>degree in a computer related field or Bachelor’s degree with networking experience</a:t>
            </a:r>
            <a:r>
              <a:rPr lang="en-US" dirty="0" smtClean="0"/>
              <a:t>.</a:t>
            </a:r>
          </a:p>
          <a:p>
            <a:endParaRPr lang="en-US" dirty="0"/>
          </a:p>
          <a:p>
            <a:pPr marL="0" indent="0">
              <a:buNone/>
            </a:pPr>
            <a:r>
              <a:rPr lang="en-US" b="1" dirty="0"/>
              <a:t>Requirements for Network Service Engineer</a:t>
            </a:r>
            <a:endParaRPr lang="en-US" dirty="0"/>
          </a:p>
          <a:p>
            <a:r>
              <a:rPr lang="en-US" dirty="0" smtClean="0"/>
              <a:t>Bachelor’s </a:t>
            </a:r>
            <a:r>
              <a:rPr lang="en-US" dirty="0"/>
              <a:t>degree required preferably in Computer Science or related area</a:t>
            </a:r>
            <a:r>
              <a:rPr lang="en-US" dirty="0" smtClean="0"/>
              <a: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9327093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users see us?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084934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6175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Asked about our lab consultants</a:t>
            </a:r>
            <a:endParaRPr lang="en-US" dirty="0"/>
          </a:p>
        </p:txBody>
      </p:sp>
      <p:sp>
        <p:nvSpPr>
          <p:cNvPr id="3" name="Content Placeholder 2"/>
          <p:cNvSpPr>
            <a:spLocks noGrp="1"/>
          </p:cNvSpPr>
          <p:nvPr>
            <p:ph idx="1"/>
          </p:nvPr>
        </p:nvSpPr>
        <p:spPr/>
        <p:txBody>
          <a:bodyPr/>
          <a:lstStyle/>
          <a:p>
            <a:r>
              <a:rPr lang="en-US" dirty="0" smtClean="0"/>
              <a:t>Polled Engineering students about their perception of the student lab consultants in our EWS labs.</a:t>
            </a:r>
          </a:p>
          <a:p>
            <a:pPr lvl="1"/>
            <a:r>
              <a:rPr lang="en-US" dirty="0" smtClean="0"/>
              <a:t>Results were overwhelmingly negative, seemed wasteful, didn’t get value from them, etc.</a:t>
            </a:r>
          </a:p>
          <a:p>
            <a:pPr lvl="1"/>
            <a:endParaRPr lang="en-US" dirty="0"/>
          </a:p>
          <a:p>
            <a:r>
              <a:rPr lang="en-US" dirty="0" smtClean="0"/>
              <a:t>Asked what users cared about the most in the labs.</a:t>
            </a:r>
          </a:p>
          <a:p>
            <a:pPr lvl="1"/>
            <a:r>
              <a:rPr lang="en-US" dirty="0" smtClean="0"/>
              <a:t>Printing.</a:t>
            </a:r>
          </a:p>
          <a:p>
            <a:pPr lvl="1"/>
            <a:r>
              <a:rPr lang="en-US" dirty="0" smtClean="0"/>
              <a:t>Cleanliness.</a:t>
            </a:r>
          </a:p>
          <a:p>
            <a:pPr lvl="1"/>
            <a:r>
              <a:rPr lang="en-US" dirty="0" smtClean="0"/>
              <a:t>Making sure the labs functioned properly.</a:t>
            </a:r>
            <a:endParaRPr lang="en-US" dirty="0"/>
          </a:p>
        </p:txBody>
      </p:sp>
    </p:spTree>
    <p:extLst>
      <p:ext uri="{BB962C8B-B14F-4D97-AF65-F5344CB8AC3E}">
        <p14:creationId xmlns:p14="http://schemas.microsoft.com/office/powerpoint/2010/main" val="154237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user perspective</a:t>
            </a:r>
            <a:endParaRPr lang="en-US" dirty="0"/>
          </a:p>
        </p:txBody>
      </p:sp>
      <p:sp>
        <p:nvSpPr>
          <p:cNvPr id="3" name="Content Placeholder 2"/>
          <p:cNvSpPr>
            <a:spLocks noGrp="1"/>
          </p:cNvSpPr>
          <p:nvPr>
            <p:ph idx="1"/>
          </p:nvPr>
        </p:nvSpPr>
        <p:spPr/>
        <p:txBody>
          <a:bodyPr/>
          <a:lstStyle/>
          <a:p>
            <a:r>
              <a:rPr lang="en-US" dirty="0" smtClean="0"/>
              <a:t>Their terminology, their understanding, their needs</a:t>
            </a:r>
          </a:p>
          <a:p>
            <a:endParaRPr lang="en-US" dirty="0"/>
          </a:p>
          <a:p>
            <a:r>
              <a:rPr lang="en-US" dirty="0" smtClean="0"/>
              <a:t>“What does it do for me?”</a:t>
            </a:r>
          </a:p>
          <a:p>
            <a:endParaRPr lang="en-US" dirty="0"/>
          </a:p>
          <a:p>
            <a:r>
              <a:rPr lang="en-US" dirty="0" smtClean="0"/>
              <a:t>The Web Is Action</a:t>
            </a:r>
          </a:p>
          <a:p>
            <a:pPr lvl="1"/>
            <a:r>
              <a:rPr lang="en-US" dirty="0" smtClean="0"/>
              <a:t>What goal are they trying to achieve?</a:t>
            </a:r>
          </a:p>
          <a:p>
            <a:pPr lvl="1"/>
            <a:r>
              <a:rPr lang="en-US" dirty="0" smtClean="0"/>
              <a:t>Are you helping or hurting them to reach that goal?</a:t>
            </a:r>
          </a:p>
          <a:p>
            <a:pPr lvl="1"/>
            <a:r>
              <a:rPr lang="en-US" dirty="0" smtClean="0"/>
              <a:t>How do you know if you’ve been successful or not?</a:t>
            </a:r>
            <a:endParaRPr lang="en-US" dirty="0"/>
          </a:p>
        </p:txBody>
      </p:sp>
    </p:spTree>
    <p:extLst>
      <p:ext uri="{BB962C8B-B14F-4D97-AF65-F5344CB8AC3E}">
        <p14:creationId xmlns:p14="http://schemas.microsoft.com/office/powerpoint/2010/main" val="31501634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9439" y="0"/>
            <a:ext cx="7045122" cy="6858000"/>
          </a:xfrm>
        </p:spPr>
      </p:pic>
    </p:spTree>
    <p:extLst>
      <p:ext uri="{BB962C8B-B14F-4D97-AF65-F5344CB8AC3E}">
        <p14:creationId xmlns:p14="http://schemas.microsoft.com/office/powerpoint/2010/main" val="13067091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99" y="1137683"/>
            <a:ext cx="7243530" cy="5061099"/>
          </a:xfrm>
        </p:spPr>
      </p:pic>
      <p:sp>
        <p:nvSpPr>
          <p:cNvPr id="5" name="TextBox 4"/>
          <p:cNvSpPr txBox="1"/>
          <p:nvPr/>
        </p:nvSpPr>
        <p:spPr>
          <a:xfrm>
            <a:off x="0" y="6488115"/>
            <a:ext cx="4348716" cy="307777"/>
          </a:xfrm>
          <a:prstGeom prst="rect">
            <a:avLst/>
          </a:prstGeom>
          <a:noFill/>
        </p:spPr>
        <p:txBody>
          <a:bodyPr wrap="square" rtlCol="0">
            <a:spAutoFit/>
          </a:bodyPr>
          <a:lstStyle/>
          <a:p>
            <a:r>
              <a:rPr lang="en-US" sz="1400" dirty="0">
                <a:hlinkClick r:id="rId3"/>
              </a:rPr>
              <a:t>http://xkcd.com/773</a:t>
            </a:r>
            <a:r>
              <a:rPr lang="en-US" sz="1400" dirty="0" smtClean="0">
                <a:hlinkClick r:id="rId3"/>
              </a:rPr>
              <a:t>/</a:t>
            </a:r>
            <a:r>
              <a:rPr lang="en-US" sz="1400" dirty="0" smtClean="0"/>
              <a:t> </a:t>
            </a:r>
            <a:endParaRPr lang="en-US" sz="1400" dirty="0"/>
          </a:p>
        </p:txBody>
      </p:sp>
      <p:sp>
        <p:nvSpPr>
          <p:cNvPr id="6" name="TextBox 5"/>
          <p:cNvSpPr txBox="1"/>
          <p:nvPr/>
        </p:nvSpPr>
        <p:spPr>
          <a:xfrm>
            <a:off x="7421526" y="2333685"/>
            <a:ext cx="1722474" cy="4524315"/>
          </a:xfrm>
          <a:prstGeom prst="rect">
            <a:avLst/>
          </a:prstGeom>
          <a:solidFill>
            <a:schemeClr val="accent4">
              <a:lumMod val="20000"/>
              <a:lumOff val="80000"/>
            </a:schemeClr>
          </a:solidFill>
        </p:spPr>
        <p:txBody>
          <a:bodyPr wrap="square" rtlCol="0">
            <a:spAutoFit/>
          </a:bodyPr>
          <a:lstStyle/>
          <a:p>
            <a:r>
              <a:rPr lang="en-US" dirty="0"/>
              <a:t>People go to the website because they can't wait for the next alumni magazine, right? What do you mean, you want a campus map? One of our students made one as a CS class project back in '01! You can click to zoom and everything</a:t>
            </a:r>
            <a:r>
              <a:rPr lang="en-US" dirty="0" smtClean="0"/>
              <a:t>!</a:t>
            </a:r>
            <a:endParaRPr lang="en-US" dirty="0"/>
          </a:p>
        </p:txBody>
      </p:sp>
      <p:sp>
        <p:nvSpPr>
          <p:cNvPr id="7" name="TextBox 6"/>
          <p:cNvSpPr txBox="1"/>
          <p:nvPr/>
        </p:nvSpPr>
        <p:spPr>
          <a:xfrm>
            <a:off x="0" y="202019"/>
            <a:ext cx="7251405" cy="646331"/>
          </a:xfrm>
          <a:prstGeom prst="rect">
            <a:avLst/>
          </a:prstGeom>
          <a:noFill/>
        </p:spPr>
        <p:txBody>
          <a:bodyPr wrap="square" rtlCol="0">
            <a:spAutoFit/>
          </a:bodyPr>
          <a:lstStyle/>
          <a:p>
            <a:r>
              <a:rPr lang="en-US" sz="3600" b="1" dirty="0" smtClean="0"/>
              <a:t>XKCD on University Websites</a:t>
            </a:r>
            <a:endParaRPr lang="en-US" sz="3600" b="1" dirty="0"/>
          </a:p>
        </p:txBody>
      </p:sp>
    </p:spTree>
    <p:extLst>
      <p:ext uri="{BB962C8B-B14F-4D97-AF65-F5344CB8AC3E}">
        <p14:creationId xmlns:p14="http://schemas.microsoft.com/office/powerpoint/2010/main" val="31844434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448" y="0"/>
            <a:ext cx="8925860" cy="4797157"/>
          </a:xfrm>
        </p:spPr>
      </p:pic>
      <p:sp>
        <p:nvSpPr>
          <p:cNvPr id="5" name="TextBox 4"/>
          <p:cNvSpPr txBox="1"/>
          <p:nvPr/>
        </p:nvSpPr>
        <p:spPr>
          <a:xfrm>
            <a:off x="903767" y="5124893"/>
            <a:ext cx="6762307" cy="923330"/>
          </a:xfrm>
          <a:prstGeom prst="rect">
            <a:avLst/>
          </a:prstGeom>
          <a:noFill/>
        </p:spPr>
        <p:txBody>
          <a:bodyPr wrap="square" rtlCol="0">
            <a:spAutoFit/>
          </a:bodyPr>
          <a:lstStyle/>
          <a:p>
            <a:r>
              <a:rPr lang="en-US" dirty="0">
                <a:solidFill>
                  <a:srgbClr val="C00000"/>
                </a:solidFill>
                <a:latin typeface="Arial Black" panose="020B0A04020102020204" pitchFamily="34" charset="0"/>
              </a:rPr>
              <a:t>Which one’s the Nortel VPN? The SSL VPN?</a:t>
            </a:r>
          </a:p>
          <a:p>
            <a:endParaRPr lang="en-US" dirty="0">
              <a:solidFill>
                <a:srgbClr val="C00000"/>
              </a:solidFill>
              <a:latin typeface="Arial Black" panose="020B0A04020102020204" pitchFamily="34" charset="0"/>
            </a:endParaRPr>
          </a:p>
          <a:p>
            <a:r>
              <a:rPr lang="en-US" dirty="0" smtClean="0">
                <a:solidFill>
                  <a:srgbClr val="C00000"/>
                </a:solidFill>
                <a:latin typeface="Arial Black" panose="020B0A04020102020204" pitchFamily="34" charset="0"/>
              </a:rPr>
              <a:t>I thought Cisco was the bad VPN client?</a:t>
            </a:r>
            <a:endParaRPr lang="en-US" dirty="0">
              <a:solidFill>
                <a:srgbClr val="C00000"/>
              </a:solidFill>
              <a:latin typeface="Arial Black" panose="020B0A04020102020204" pitchFamily="34" charset="0"/>
            </a:endParaRPr>
          </a:p>
        </p:txBody>
      </p:sp>
      <p:sp>
        <p:nvSpPr>
          <p:cNvPr id="6" name="TextBox 5"/>
          <p:cNvSpPr txBox="1"/>
          <p:nvPr/>
        </p:nvSpPr>
        <p:spPr>
          <a:xfrm>
            <a:off x="2700670" y="6276754"/>
            <a:ext cx="6762307" cy="369332"/>
          </a:xfrm>
          <a:prstGeom prst="rect">
            <a:avLst/>
          </a:prstGeom>
          <a:noFill/>
        </p:spPr>
        <p:txBody>
          <a:bodyPr wrap="square" rtlCol="0">
            <a:spAutoFit/>
          </a:bodyPr>
          <a:lstStyle/>
          <a:p>
            <a:r>
              <a:rPr lang="en-US" dirty="0" smtClean="0">
                <a:solidFill>
                  <a:srgbClr val="0070C0"/>
                </a:solidFill>
                <a:latin typeface="Arial Black" panose="020B0A04020102020204" pitchFamily="34" charset="0"/>
              </a:rPr>
              <a:t>See also: almost any IT announcement from AITS</a:t>
            </a:r>
            <a:endParaRPr lang="en-US"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107429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IT?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Make the important things we do visible to the users</a:t>
            </a:r>
          </a:p>
          <a:p>
            <a:r>
              <a:rPr lang="en-US" dirty="0" smtClean="0"/>
              <a:t>Wireless improvements</a:t>
            </a:r>
            <a:endParaRPr lang="en-US" dirty="0"/>
          </a:p>
          <a:p>
            <a:r>
              <a:rPr lang="en-US" dirty="0" smtClean="0"/>
              <a:t>EWS server migration</a:t>
            </a:r>
          </a:p>
          <a:p>
            <a:pPr lvl="1"/>
            <a:r>
              <a:rPr lang="en-US" dirty="0" smtClean="0"/>
              <a:t>Weeks of prep time, layers of communications</a:t>
            </a:r>
          </a:p>
          <a:p>
            <a:pPr lvl="1"/>
            <a:r>
              <a:rPr lang="en-US" dirty="0" smtClean="0"/>
              <a:t>Day of: 8 hours of setup, migration, verification, auditing</a:t>
            </a:r>
          </a:p>
          <a:p>
            <a:pPr lvl="1"/>
            <a:r>
              <a:rPr lang="en-US" dirty="0" smtClean="0"/>
              <a:t>Users saw nothing.</a:t>
            </a:r>
          </a:p>
          <a:p>
            <a:pPr lvl="1"/>
            <a:r>
              <a:rPr lang="en-US" dirty="0" smtClean="0"/>
              <a:t>Is that win?</a:t>
            </a:r>
          </a:p>
          <a:p>
            <a:pPr lvl="1"/>
            <a:endParaRPr lang="en-US" dirty="0"/>
          </a:p>
          <a:p>
            <a:r>
              <a:rPr lang="en-US" dirty="0" smtClean="0"/>
              <a:t>Trending: Case studies of campuses switching LMS’s</a:t>
            </a:r>
            <a:endParaRPr lang="en-US" dirty="0"/>
          </a:p>
        </p:txBody>
      </p:sp>
    </p:spTree>
    <p:extLst>
      <p:ext uri="{BB962C8B-B14F-4D97-AF65-F5344CB8AC3E}">
        <p14:creationId xmlns:p14="http://schemas.microsoft.com/office/powerpoint/2010/main" val="21483658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9945"/>
            <a:ext cx="7886700" cy="1325563"/>
          </a:xfrm>
        </p:spPr>
        <p:txBody>
          <a:bodyPr/>
          <a:lstStyle/>
          <a:p>
            <a:r>
              <a:rPr lang="en-US" dirty="0" smtClean="0"/>
              <a:t>What gets made visible for 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533" y="1393090"/>
            <a:ext cx="8692771" cy="5550195"/>
          </a:xfrm>
        </p:spPr>
      </p:pic>
    </p:spTree>
    <p:extLst>
      <p:ext uri="{BB962C8B-B14F-4D97-AF65-F5344CB8AC3E}">
        <p14:creationId xmlns:p14="http://schemas.microsoft.com/office/powerpoint/2010/main" val="155671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SSL vulnerabilities nightmare</a:t>
            </a:r>
            <a:endParaRPr lang="en-US" dirty="0"/>
          </a:p>
        </p:txBody>
      </p:sp>
      <p:sp>
        <p:nvSpPr>
          <p:cNvPr id="3" name="Content Placeholder 2"/>
          <p:cNvSpPr>
            <a:spLocks noGrp="1"/>
          </p:cNvSpPr>
          <p:nvPr>
            <p:ph idx="1"/>
          </p:nvPr>
        </p:nvSpPr>
        <p:spPr/>
        <p:txBody>
          <a:bodyPr/>
          <a:lstStyle/>
          <a:p>
            <a:r>
              <a:rPr lang="en-US" dirty="0" smtClean="0"/>
              <a:t>Many SSL problems in the last 6 months</a:t>
            </a:r>
          </a:p>
          <a:p>
            <a:r>
              <a:rPr lang="en-US" dirty="0" smtClean="0"/>
              <a:t>Users not understanding what’s going on</a:t>
            </a:r>
          </a:p>
          <a:p>
            <a:pPr lvl="1"/>
            <a:r>
              <a:rPr lang="en-US" dirty="0" smtClean="0"/>
              <a:t>And getting most of their news/instructions from </a:t>
            </a:r>
            <a:r>
              <a:rPr lang="en-US" dirty="0" err="1" smtClean="0"/>
              <a:t>Lifehacker</a:t>
            </a:r>
            <a:endParaRPr lang="en-US" dirty="0" smtClean="0"/>
          </a:p>
          <a:p>
            <a:pPr lvl="1"/>
            <a:endParaRPr lang="en-US" dirty="0" smtClean="0"/>
          </a:p>
          <a:p>
            <a:r>
              <a:rPr lang="en-US" dirty="0" smtClean="0"/>
              <a:t>Users unclear on what to do to fix it, and when</a:t>
            </a:r>
            <a:endParaRPr lang="en-US" dirty="0"/>
          </a:p>
          <a:p>
            <a:pPr lvl="1"/>
            <a:r>
              <a:rPr lang="en-US" dirty="0" smtClean="0"/>
              <a:t>Change your password, but not yet!</a:t>
            </a:r>
          </a:p>
          <a:p>
            <a:pPr lvl="1"/>
            <a:endParaRPr lang="en-US" dirty="0"/>
          </a:p>
          <a:p>
            <a:r>
              <a:rPr lang="en-US" dirty="0" smtClean="0"/>
              <a:t>Lots of unfortunate FUD around </a:t>
            </a:r>
            <a:r>
              <a:rPr lang="en-US" dirty="0" err="1" smtClean="0"/>
              <a:t>heartbleed</a:t>
            </a:r>
            <a:r>
              <a:rPr lang="en-US" dirty="0" smtClean="0"/>
              <a:t>.</a:t>
            </a:r>
          </a:p>
        </p:txBody>
      </p:sp>
    </p:spTree>
    <p:extLst>
      <p:ext uri="{BB962C8B-B14F-4D97-AF65-F5344CB8AC3E}">
        <p14:creationId xmlns:p14="http://schemas.microsoft.com/office/powerpoint/2010/main" val="35658191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4993" y="0"/>
            <a:ext cx="12170869" cy="6858000"/>
          </a:xfrm>
        </p:spPr>
      </p:pic>
      <p:sp>
        <p:nvSpPr>
          <p:cNvPr id="6" name="Rounded Rectangle 5"/>
          <p:cNvSpPr/>
          <p:nvPr/>
        </p:nvSpPr>
        <p:spPr>
          <a:xfrm>
            <a:off x="836023" y="592183"/>
            <a:ext cx="4606834" cy="5590903"/>
          </a:xfrm>
          <a:prstGeom prst="roundRect">
            <a:avLst/>
          </a:prstGeom>
          <a:solidFill>
            <a:schemeClr val="tx1">
              <a:lumMod val="65000"/>
              <a:lumOff val="3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0491" y="957943"/>
            <a:ext cx="3857897" cy="4154984"/>
          </a:xfrm>
          <a:prstGeom prst="rect">
            <a:avLst/>
          </a:prstGeom>
          <a:noFill/>
        </p:spPr>
        <p:txBody>
          <a:bodyPr wrap="square" rtlCol="0">
            <a:spAutoFit/>
          </a:bodyPr>
          <a:lstStyle/>
          <a:p>
            <a:r>
              <a:rPr lang="en-US" sz="2400" dirty="0" smtClean="0">
                <a:solidFill>
                  <a:schemeClr val="bg1"/>
                </a:solidFill>
                <a:latin typeface="Rockwell" panose="02060603020205020403" pitchFamily="18" charset="0"/>
              </a:rPr>
              <a:t>Think about everything that you do from your customer’s perspective.</a:t>
            </a:r>
          </a:p>
          <a:p>
            <a:endParaRPr lang="en-US" sz="2400" dirty="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Test your content, workflows, usage through small groups. Observe it if helps or hurts them.</a:t>
            </a:r>
          </a:p>
          <a:p>
            <a:endParaRPr lang="en-US" sz="2400" dirty="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Proactively market IT to our customers. </a:t>
            </a:r>
            <a:endParaRPr lang="en-US" sz="24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1478458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IT Specialist / Senior Specialist-Business Analyst (OBFS)</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Duties:</a:t>
            </a:r>
          </a:p>
          <a:p>
            <a:pPr marL="514350" indent="-514350">
              <a:buFont typeface="+mj-lt"/>
              <a:buAutoNum type="arabicPeriod"/>
            </a:pPr>
            <a:r>
              <a:rPr lang="en-US" dirty="0" smtClean="0"/>
              <a:t>Completes </a:t>
            </a:r>
            <a:r>
              <a:rPr lang="en-US" dirty="0"/>
              <a:t>all documentation needed to capture details of processes, systems, issues and </a:t>
            </a:r>
            <a:r>
              <a:rPr lang="en-US" dirty="0" smtClean="0"/>
              <a:t>recommendations.</a:t>
            </a:r>
          </a:p>
          <a:p>
            <a:pPr marL="514350" indent="-514350">
              <a:buFont typeface="+mj-lt"/>
              <a:buAutoNum type="arabicPeriod"/>
            </a:pPr>
            <a:r>
              <a:rPr lang="en-US" dirty="0" smtClean="0"/>
              <a:t>Conducts </a:t>
            </a:r>
            <a:r>
              <a:rPr lang="en-US" dirty="0"/>
              <a:t>interviews and performs necessary research/analysis to create project requirements </a:t>
            </a:r>
            <a:r>
              <a:rPr lang="en-US" dirty="0" smtClean="0"/>
              <a:t>documentation.</a:t>
            </a:r>
          </a:p>
          <a:p>
            <a:pPr marL="514350" indent="-514350">
              <a:buFont typeface="+mj-lt"/>
              <a:buAutoNum type="arabicPeriod"/>
            </a:pPr>
            <a:r>
              <a:rPr lang="en-US" dirty="0" smtClean="0"/>
              <a:t>Designs </a:t>
            </a:r>
            <a:r>
              <a:rPr lang="en-US" dirty="0"/>
              <a:t>and evaluates interfaces utilizing user-centered design </a:t>
            </a:r>
            <a:r>
              <a:rPr lang="en-US" dirty="0" smtClean="0"/>
              <a:t>principles.</a:t>
            </a:r>
          </a:p>
          <a:p>
            <a:pPr marL="514350" indent="-514350">
              <a:buFont typeface="+mj-lt"/>
              <a:buAutoNum type="arabicPeriod"/>
            </a:pPr>
            <a:r>
              <a:rPr lang="en-US" dirty="0" smtClean="0"/>
              <a:t>Works </a:t>
            </a:r>
            <a:r>
              <a:rPr lang="en-US" dirty="0"/>
              <a:t>effectively with subject matter experts and end users to ensure user experience is formulated to achieve business </a:t>
            </a:r>
            <a:r>
              <a:rPr lang="en-US" dirty="0" smtClean="0"/>
              <a:t>goals.</a:t>
            </a:r>
          </a:p>
          <a:p>
            <a:pPr marL="514350" indent="-514350">
              <a:buFont typeface="+mj-lt"/>
              <a:buAutoNum type="arabicPeriod"/>
            </a:pPr>
            <a:r>
              <a:rPr lang="en-US" dirty="0" smtClean="0"/>
              <a:t>Collaborates </a:t>
            </a:r>
            <a:r>
              <a:rPr lang="en-US" dirty="0"/>
              <a:t>with technical teams (developers, systems analysts and database administrators) to design and implement the functional user interaction, navigation, and usability.</a:t>
            </a:r>
          </a:p>
          <a:p>
            <a:pPr marL="0" indent="0">
              <a:buNone/>
            </a:pPr>
            <a:endParaRPr lang="en-US" dirty="0"/>
          </a:p>
        </p:txBody>
      </p:sp>
      <p:sp>
        <p:nvSpPr>
          <p:cNvPr id="4" name="TextBox 3"/>
          <p:cNvSpPr txBox="1"/>
          <p:nvPr/>
        </p:nvSpPr>
        <p:spPr>
          <a:xfrm>
            <a:off x="2011680" y="6322423"/>
            <a:ext cx="6653349" cy="246221"/>
          </a:xfrm>
          <a:prstGeom prst="rect">
            <a:avLst/>
          </a:prstGeom>
          <a:noFill/>
        </p:spPr>
        <p:txBody>
          <a:bodyPr wrap="square" rtlCol="0">
            <a:spAutoFit/>
          </a:bodyPr>
          <a:lstStyle/>
          <a:p>
            <a:r>
              <a:rPr lang="en-US" sz="1000" dirty="0">
                <a:hlinkClick r:id="rId2"/>
              </a:rPr>
              <a:t>https://</a:t>
            </a:r>
            <a:r>
              <a:rPr lang="en-US" sz="1000" dirty="0" smtClean="0">
                <a:hlinkClick r:id="rId2"/>
              </a:rPr>
              <a:t>uajobs.hr.uillinois.edu/employment/job-board/details?jobID=41137&amp;job=it-specialist-sr-specialist-business-analyst</a:t>
            </a:r>
            <a:r>
              <a:rPr lang="en-US" sz="1000" dirty="0" smtClean="0"/>
              <a:t> </a:t>
            </a:r>
            <a:endParaRPr lang="en-US" sz="1000" dirty="0"/>
          </a:p>
        </p:txBody>
      </p:sp>
    </p:spTree>
    <p:extLst>
      <p:ext uri="{BB962C8B-B14F-4D97-AF65-F5344CB8AC3E}">
        <p14:creationId xmlns:p14="http://schemas.microsoft.com/office/powerpoint/2010/main" val="20230642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36023" y="592183"/>
            <a:ext cx="4606834" cy="5590903"/>
          </a:xfrm>
          <a:prstGeom prst="roundRect">
            <a:avLst/>
          </a:prstGeom>
          <a:solidFill>
            <a:schemeClr val="tx1">
              <a:lumMod val="65000"/>
              <a:lumOff val="3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0491" y="957943"/>
            <a:ext cx="3857897" cy="1938992"/>
          </a:xfrm>
          <a:prstGeom prst="rect">
            <a:avLst/>
          </a:prstGeom>
          <a:noFill/>
        </p:spPr>
        <p:txBody>
          <a:bodyPr wrap="square" rtlCol="0">
            <a:spAutoFit/>
          </a:bodyPr>
          <a:lstStyle/>
          <a:p>
            <a:r>
              <a:rPr lang="en-US" sz="2400" dirty="0" smtClean="0">
                <a:solidFill>
                  <a:schemeClr val="bg1"/>
                </a:solidFill>
                <a:latin typeface="Rockwell" panose="02060603020205020403" pitchFamily="18" charset="0"/>
              </a:rPr>
              <a:t>That’s it, folks! </a:t>
            </a:r>
          </a:p>
          <a:p>
            <a:endParaRPr lang="en-US" sz="2400" dirty="0">
              <a:solidFill>
                <a:schemeClr val="bg1"/>
              </a:solidFill>
              <a:latin typeface="Rockwell" panose="02060603020205020403" pitchFamily="18" charset="0"/>
            </a:endParaRPr>
          </a:p>
          <a:p>
            <a:r>
              <a:rPr lang="en-US" sz="2400" dirty="0" smtClean="0">
                <a:solidFill>
                  <a:schemeClr val="bg1"/>
                </a:solidFill>
                <a:latin typeface="Rockwell" panose="02060603020205020403" pitchFamily="18" charset="0"/>
              </a:rPr>
              <a:t>Questions?</a:t>
            </a:r>
          </a:p>
          <a:p>
            <a:endParaRPr lang="en-US" sz="2400" dirty="0">
              <a:solidFill>
                <a:schemeClr val="bg1"/>
              </a:solidFill>
              <a:latin typeface="Rockwell" panose="02060603020205020403" pitchFamily="18" charset="0"/>
            </a:endParaRPr>
          </a:p>
          <a:p>
            <a:endParaRPr lang="en-US" sz="2400" dirty="0">
              <a:solidFill>
                <a:schemeClr val="bg1"/>
              </a:solidFill>
              <a:latin typeface="Rockwell" panose="02060603020205020403" pitchFamily="18"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4387" y="0"/>
            <a:ext cx="12192000" cy="6858000"/>
          </a:xfrm>
        </p:spPr>
      </p:pic>
      <p:sp>
        <p:nvSpPr>
          <p:cNvPr id="8" name="Rounded Rectangle 7"/>
          <p:cNvSpPr/>
          <p:nvPr/>
        </p:nvSpPr>
        <p:spPr>
          <a:xfrm>
            <a:off x="1261325" y="5177145"/>
            <a:ext cx="7882675" cy="1598124"/>
          </a:xfrm>
          <a:prstGeom prst="roundRect">
            <a:avLst/>
          </a:prstGeom>
          <a:solidFill>
            <a:schemeClr val="tx1">
              <a:lumMod val="65000"/>
              <a:lumOff val="3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35794" y="5542904"/>
            <a:ext cx="6601182" cy="830997"/>
          </a:xfrm>
          <a:prstGeom prst="rect">
            <a:avLst/>
          </a:prstGeom>
          <a:noFill/>
        </p:spPr>
        <p:txBody>
          <a:bodyPr wrap="square" rtlCol="0">
            <a:spAutoFit/>
          </a:bodyPr>
          <a:lstStyle/>
          <a:p>
            <a:r>
              <a:rPr lang="en-US" sz="2400" dirty="0" smtClean="0">
                <a:solidFill>
                  <a:schemeClr val="bg1"/>
                </a:solidFill>
                <a:latin typeface="Rockwell" panose="02060603020205020403" pitchFamily="18" charset="0"/>
              </a:rPr>
              <a:t>No time for questions– chat me up today or email me if you </a:t>
            </a:r>
            <a:r>
              <a:rPr lang="en-US" sz="2400" smtClean="0">
                <a:solidFill>
                  <a:schemeClr val="bg1"/>
                </a:solidFill>
                <a:latin typeface="Rockwell" panose="02060603020205020403" pitchFamily="18" charset="0"/>
              </a:rPr>
              <a:t>have questions. </a:t>
            </a:r>
            <a:r>
              <a:rPr lang="en-US" sz="2400" dirty="0" smtClean="0">
                <a:solidFill>
                  <a:schemeClr val="bg1"/>
                </a:solidFill>
                <a:latin typeface="Rockwell" panose="02060603020205020403" pitchFamily="18" charset="0"/>
              </a:rPr>
              <a:t>	Thanks!</a:t>
            </a:r>
          </a:p>
        </p:txBody>
      </p:sp>
    </p:spTree>
    <p:extLst>
      <p:ext uri="{BB962C8B-B14F-4D97-AF65-F5344CB8AC3E}">
        <p14:creationId xmlns:p14="http://schemas.microsoft.com/office/powerpoint/2010/main" val="697932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IT Specialist / Senior Specialist-Business Analyst (OBFS)</a:t>
            </a:r>
            <a:endParaRPr lang="en-US" dirty="0"/>
          </a:p>
        </p:txBody>
      </p:sp>
      <p:sp>
        <p:nvSpPr>
          <p:cNvPr id="4" name="Rectangle 1"/>
          <p:cNvSpPr>
            <a:spLocks noGrp="1" noChangeArrowheads="1"/>
          </p:cNvSpPr>
          <p:nvPr>
            <p:ph idx="1"/>
          </p:nvPr>
        </p:nvSpPr>
        <p:spPr bwMode="auto">
          <a:xfrm>
            <a:off x="628650" y="1880214"/>
            <a:ext cx="7714161"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lang="en-US" altLang="en-US" sz="2400" dirty="0" smtClean="0">
                <a:latin typeface="Arial" panose="020B0604020202020204" pitchFamily="34" charset="0"/>
              </a:rPr>
              <a:t>Qualifications</a:t>
            </a:r>
            <a:r>
              <a:rPr lang="en-US" altLang="en-US" sz="2400" dirty="0">
                <a:latin typeface="Arial" panose="020B0604020202020204" pitchFamily="34" charset="0"/>
              </a:rPr>
              <a:t>:</a:t>
            </a:r>
          </a:p>
          <a:p>
            <a:pPr marL="0" lvl="0" indent="0" eaLnBrk="0" fontAlgn="base" hangingPunct="0">
              <a:lnSpc>
                <a:spcPct val="100000"/>
              </a:lnSpc>
              <a:spcBef>
                <a:spcPct val="0"/>
              </a:spcBef>
              <a:spcAft>
                <a:spcPct val="0"/>
              </a:spcAft>
              <a:buNone/>
            </a:pPr>
            <a:endParaRPr lang="en-US" altLang="en-US" sz="1800" dirty="0">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sz="2400" dirty="0">
                <a:latin typeface="Arial" panose="020B0604020202020204" pitchFamily="34" charset="0"/>
              </a:rPr>
              <a:t>Candidates must possess a Bachelor’s degree in Business, </a:t>
            </a:r>
            <a:r>
              <a:rPr lang="en-US" altLang="en-US" sz="2400" dirty="0" smtClean="0">
                <a:latin typeface="Arial" panose="020B0604020202020204" pitchFamily="34" charset="0"/>
              </a:rPr>
              <a:t>Human </a:t>
            </a:r>
            <a:r>
              <a:rPr lang="en-US" altLang="en-US" sz="2400" dirty="0">
                <a:latin typeface="Arial" panose="020B0604020202020204" pitchFamily="34" charset="0"/>
              </a:rPr>
              <a:t>Computer Interaction, or a related field and must possess two years’ work </a:t>
            </a:r>
            <a:r>
              <a:rPr lang="en-US" altLang="en-US" sz="2400" dirty="0" smtClean="0">
                <a:latin typeface="Arial" panose="020B0604020202020204" pitchFamily="34" charset="0"/>
              </a:rPr>
              <a:t>experience </a:t>
            </a:r>
            <a:r>
              <a:rPr lang="en-US" altLang="en-US" sz="2400" dirty="0">
                <a:latin typeface="Arial" panose="020B0604020202020204" pitchFamily="34" charset="0"/>
              </a:rPr>
              <a:t>in the delivery of software solutions to be eligible for </a:t>
            </a:r>
            <a:r>
              <a:rPr lang="en-US" altLang="en-US" sz="2400" dirty="0" smtClean="0">
                <a:latin typeface="Arial" panose="020B0604020202020204" pitchFamily="34" charset="0"/>
              </a:rPr>
              <a:t>the specialist </a:t>
            </a:r>
            <a:r>
              <a:rPr lang="en-US" altLang="en-US" sz="2400" dirty="0">
                <a:latin typeface="Arial" panose="020B0604020202020204" pitchFamily="34" charset="0"/>
              </a:rPr>
              <a:t>level </a:t>
            </a:r>
            <a:r>
              <a:rPr lang="en-US" altLang="en-US" sz="2400" dirty="0" smtClean="0">
                <a:latin typeface="Arial" panose="020B0604020202020204" pitchFamily="34" charset="0"/>
              </a:rPr>
              <a:t>or </a:t>
            </a:r>
            <a:r>
              <a:rPr lang="en-US" altLang="en-US" sz="2400" dirty="0">
                <a:latin typeface="Arial" panose="020B0604020202020204" pitchFamily="34" charset="0"/>
              </a:rPr>
              <a:t>four years' work experience in the delivery of software solutions, two years’ work </a:t>
            </a:r>
            <a:r>
              <a:rPr lang="en-US" altLang="en-US" sz="2400" dirty="0" smtClean="0">
                <a:latin typeface="Arial" panose="020B0604020202020204" pitchFamily="34" charset="0"/>
              </a:rPr>
              <a:t>experience </a:t>
            </a:r>
            <a:r>
              <a:rPr lang="en-US" altLang="en-US" sz="2400" dirty="0">
                <a:latin typeface="Arial" panose="020B0604020202020204" pitchFamily="34" charset="0"/>
              </a:rPr>
              <a:t>as a business analyst and one year experience with user experience </a:t>
            </a:r>
            <a:r>
              <a:rPr lang="en-US" altLang="en-US" sz="2400" dirty="0" smtClean="0">
                <a:latin typeface="Arial" panose="020B0604020202020204" pitchFamily="34" charset="0"/>
              </a:rPr>
              <a:t>design </a:t>
            </a:r>
            <a:r>
              <a:rPr lang="en-US" altLang="en-US" sz="2400" dirty="0">
                <a:latin typeface="Arial" panose="020B0604020202020204" pitchFamily="34" charset="0"/>
              </a:rPr>
              <a:t>to be eligible for the senior specialist level.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latin typeface="Arial" panose="020B0604020202020204" pitchFamily="34" charset="0"/>
            </a:endParaRPr>
          </a:p>
        </p:txBody>
      </p:sp>
      <p:sp>
        <p:nvSpPr>
          <p:cNvPr id="5" name="TextBox 4"/>
          <p:cNvSpPr txBox="1"/>
          <p:nvPr/>
        </p:nvSpPr>
        <p:spPr>
          <a:xfrm>
            <a:off x="2011680" y="6322423"/>
            <a:ext cx="6653349" cy="246221"/>
          </a:xfrm>
          <a:prstGeom prst="rect">
            <a:avLst/>
          </a:prstGeom>
          <a:noFill/>
        </p:spPr>
        <p:txBody>
          <a:bodyPr wrap="square" rtlCol="0">
            <a:spAutoFit/>
          </a:bodyPr>
          <a:lstStyle/>
          <a:p>
            <a:r>
              <a:rPr lang="en-US" sz="1000" dirty="0">
                <a:hlinkClick r:id="rId2"/>
              </a:rPr>
              <a:t>https://</a:t>
            </a:r>
            <a:r>
              <a:rPr lang="en-US" sz="1000" dirty="0" smtClean="0">
                <a:hlinkClick r:id="rId2"/>
              </a:rPr>
              <a:t>uajobs.hr.uillinois.edu/employment/job-board/details?jobID=41137&amp;job=it-specialist-sr-specialist-business-analyst</a:t>
            </a:r>
            <a:r>
              <a:rPr lang="en-US" sz="1000" dirty="0" smtClean="0"/>
              <a:t> </a:t>
            </a:r>
            <a:endParaRPr lang="en-US" sz="1000" dirty="0"/>
          </a:p>
        </p:txBody>
      </p:sp>
    </p:spTree>
    <p:extLst>
      <p:ext uri="{BB962C8B-B14F-4D97-AF65-F5344CB8AC3E}">
        <p14:creationId xmlns:p14="http://schemas.microsoft.com/office/powerpoint/2010/main" val="4292517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Director of Technology, </a:t>
            </a:r>
            <a:br>
              <a:rPr lang="en-US" b="1" dirty="0" smtClean="0"/>
            </a:br>
            <a:r>
              <a:rPr lang="en-US" b="1" dirty="0" smtClean="0"/>
              <a:t>Illinois Public Media</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Candidates must have a bachelor’s degree in electrical engineering, broadcast engineering, information technology, computer networking, computer engineering or a related technology field.  </a:t>
            </a:r>
            <a:endParaRPr lang="en-US" dirty="0" smtClean="0"/>
          </a:p>
          <a:p>
            <a:pPr marL="0" indent="0">
              <a:buNone/>
            </a:pPr>
            <a:endParaRPr lang="en-US" dirty="0"/>
          </a:p>
          <a:p>
            <a:pPr marL="0" indent="0">
              <a:buNone/>
            </a:pPr>
            <a:r>
              <a:rPr lang="en-US" dirty="0" smtClean="0"/>
              <a:t>Other </a:t>
            </a:r>
            <a:r>
              <a:rPr lang="en-US" dirty="0"/>
              <a:t>required qualifications include:</a:t>
            </a:r>
          </a:p>
          <a:p>
            <a:r>
              <a:rPr lang="en-US" dirty="0"/>
              <a:t>Five years of relevant experience, three years of which must be in broadcast technology management and supervision.</a:t>
            </a:r>
          </a:p>
          <a:p>
            <a:r>
              <a:rPr lang="en-US" dirty="0"/>
              <a:t>Extensive broadcast engineering and IT management experience with well-developed interpersonal skills and management abilities.</a:t>
            </a:r>
          </a:p>
          <a:p>
            <a:r>
              <a:rPr lang="en-US" dirty="0"/>
              <a:t>Direct experience with virtualization, Microsoft endpoint and server architectures, Linux server architecture, UNIX systems and networking expertise.</a:t>
            </a:r>
          </a:p>
          <a:p>
            <a:pPr marL="0" indent="0">
              <a:buNone/>
            </a:pPr>
            <a:endParaRPr lang="en-US" dirty="0"/>
          </a:p>
        </p:txBody>
      </p:sp>
    </p:spTree>
    <p:extLst>
      <p:ext uri="{BB962C8B-B14F-4D97-AF65-F5344CB8AC3E}">
        <p14:creationId xmlns:p14="http://schemas.microsoft.com/office/powerpoint/2010/main" val="909905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Science, by </a:t>
            </a:r>
            <a:r>
              <a:rPr lang="en-US" dirty="0" smtClean="0">
                <a:hlinkClick r:id="rId2"/>
              </a:rPr>
              <a:t>Wikipedia</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Computer Science</a:t>
            </a:r>
            <a:r>
              <a:rPr lang="en-US" dirty="0"/>
              <a:t> (abbreviated </a:t>
            </a:r>
            <a:r>
              <a:rPr lang="en-US" b="1" dirty="0"/>
              <a:t>CS</a:t>
            </a:r>
            <a:r>
              <a:rPr lang="en-US" dirty="0"/>
              <a:t> or </a:t>
            </a:r>
            <a:r>
              <a:rPr lang="en-US" b="1" dirty="0" err="1"/>
              <a:t>CompSci</a:t>
            </a:r>
            <a:r>
              <a:rPr lang="en-US" dirty="0"/>
              <a:t>) is the </a:t>
            </a:r>
            <a:r>
              <a:rPr lang="en-US" dirty="0">
                <a:hlinkClick r:id="rId3" tooltip="Science"/>
              </a:rPr>
              <a:t>scientific</a:t>
            </a:r>
            <a:r>
              <a:rPr lang="en-US" dirty="0"/>
              <a:t> and practical approach to </a:t>
            </a:r>
            <a:r>
              <a:rPr lang="en-US" dirty="0">
                <a:hlinkClick r:id="rId4" tooltip="Computation"/>
              </a:rPr>
              <a:t>computation</a:t>
            </a:r>
            <a:r>
              <a:rPr lang="en-US" dirty="0"/>
              <a:t> and its applications. It is the systematic study of the feasibility, structure, expression, and mechanization of the methodical processes (or algorithms) that underlie the acquisition, representation, processing, storage, communication of, and access to </a:t>
            </a:r>
            <a:r>
              <a:rPr lang="en-US" dirty="0">
                <a:hlinkClick r:id="rId5" tooltip="Information"/>
              </a:rPr>
              <a:t>information</a:t>
            </a:r>
            <a:r>
              <a:rPr lang="en-US" dirty="0"/>
              <a:t>, whether such information is encoded as </a:t>
            </a:r>
            <a:r>
              <a:rPr lang="en-US" dirty="0">
                <a:hlinkClick r:id="rId6" tooltip="Bit"/>
              </a:rPr>
              <a:t>bits</a:t>
            </a:r>
            <a:r>
              <a:rPr lang="en-US" dirty="0"/>
              <a:t> in a </a:t>
            </a:r>
            <a:r>
              <a:rPr lang="en-US" dirty="0">
                <a:hlinkClick r:id="rId7" tooltip="Computer memory"/>
              </a:rPr>
              <a:t>computer memory</a:t>
            </a:r>
            <a:r>
              <a:rPr lang="en-US" dirty="0"/>
              <a:t> or transcribed in genes and protein structures in a human cell.</a:t>
            </a:r>
            <a:r>
              <a:rPr lang="en-US" baseline="30000" dirty="0">
                <a:hlinkClick r:id="rId8"/>
              </a:rPr>
              <a:t>[1]</a:t>
            </a:r>
            <a:r>
              <a:rPr lang="en-US" dirty="0"/>
              <a:t> </a:t>
            </a:r>
            <a:endParaRPr lang="en-US" dirty="0" smtClean="0"/>
          </a:p>
          <a:p>
            <a:pPr marL="0" indent="0">
              <a:buNone/>
            </a:pPr>
            <a:r>
              <a:rPr lang="en-US" dirty="0" smtClean="0"/>
              <a:t>A </a:t>
            </a:r>
            <a:r>
              <a:rPr lang="en-US" dirty="0">
                <a:hlinkClick r:id="rId9" tooltip="Computer scientist"/>
              </a:rPr>
              <a:t>computer scientist</a:t>
            </a:r>
            <a:r>
              <a:rPr lang="en-US" dirty="0"/>
              <a:t> specializes in the theory of computation and the design of computational systems.</a:t>
            </a:r>
            <a:r>
              <a:rPr lang="en-US" baseline="30000" dirty="0">
                <a:hlinkClick r:id="rId10"/>
              </a:rPr>
              <a:t>[2]</a:t>
            </a:r>
            <a:endParaRPr lang="en-US" dirty="0"/>
          </a:p>
          <a:p>
            <a:endParaRPr lang="en-US" dirty="0"/>
          </a:p>
        </p:txBody>
      </p:sp>
    </p:spTree>
    <p:extLst>
      <p:ext uri="{BB962C8B-B14F-4D97-AF65-F5344CB8AC3E}">
        <p14:creationId xmlns:p14="http://schemas.microsoft.com/office/powerpoint/2010/main" val="525071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1001</TotalTime>
  <Words>1986</Words>
  <Application>Microsoft Office PowerPoint</Application>
  <PresentationFormat>On-screen Show (4:3)</PresentationFormat>
  <Paragraphs>381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Arial Black</vt:lpstr>
      <vt:lpstr>Bookman Old Style</vt:lpstr>
      <vt:lpstr>Calibri</vt:lpstr>
      <vt:lpstr>Calibri Light</vt:lpstr>
      <vt:lpstr>Consolas</vt:lpstr>
      <vt:lpstr>Rockwell</vt:lpstr>
      <vt:lpstr>Office Theme</vt:lpstr>
      <vt:lpstr> A Philosophy of  Information Technology</vt:lpstr>
      <vt:lpstr>PowerPoint Presentation</vt:lpstr>
      <vt:lpstr>You don’t care about my credentials</vt:lpstr>
      <vt:lpstr>Associate University Librarian for Library Information Technology</vt:lpstr>
      <vt:lpstr>PowerPoint Presentation</vt:lpstr>
      <vt:lpstr>IT Specialist / Senior Specialist-Business Analyst (OBFS)</vt:lpstr>
      <vt:lpstr>IT Specialist / Senior Specialist-Business Analyst (OBFS)</vt:lpstr>
      <vt:lpstr>Director of Technology,  Illinois Public Media</vt:lpstr>
      <vt:lpstr>Computer Science, by Wikipedia</vt:lpstr>
      <vt:lpstr>Lies, damn lies, and the things mentioned in an IT job ad</vt:lpstr>
      <vt:lpstr>What degrees are working in IT?</vt:lpstr>
      <vt:lpstr>What degrees are working in IT?</vt:lpstr>
      <vt:lpstr>PowerPoint Presentation</vt:lpstr>
      <vt:lpstr>PowerPoint Presentation</vt:lpstr>
      <vt:lpstr>This kind of roast</vt:lpstr>
      <vt:lpstr>PowerPoint Presentation</vt:lpstr>
      <vt:lpstr>PowerPoint Presentation</vt:lpstr>
      <vt:lpstr>PowerPoint Presentation</vt:lpstr>
      <vt:lpstr>IT Specialists: Associate, Specialist, and Senior Levels - Engineering IT</vt:lpstr>
      <vt:lpstr>IT professionals</vt:lpstr>
      <vt:lpstr>PowerPoint Presentation</vt:lpstr>
      <vt:lpstr>PowerPoint Presentation</vt:lpstr>
      <vt:lpstr>I.T. is one of two professions that calls its customers “users”.</vt:lpstr>
      <vt:lpstr>The Drugs to IT metaphor</vt:lpstr>
      <vt:lpstr>PowerPoint Presentation</vt:lpstr>
      <vt:lpstr>PowerPoint Presentation</vt:lpstr>
      <vt:lpstr>What’s the goal here?</vt:lpstr>
      <vt:lpstr>HALT AND CATCH FIRE_</vt:lpstr>
      <vt:lpstr>PowerPoint Presentation</vt:lpstr>
      <vt:lpstr>Moving on…</vt:lpstr>
      <vt:lpstr>Information Technology  as Engineering</vt:lpstr>
      <vt:lpstr>PowerPoint Presentation</vt:lpstr>
      <vt:lpstr>PowerPoint Presentation</vt:lpstr>
      <vt:lpstr>The only thing permanent is change</vt:lpstr>
      <vt:lpstr>Change</vt:lpstr>
      <vt:lpstr>Be the enabler</vt:lpstr>
      <vt:lpstr>PowerPoint Presentation</vt:lpstr>
      <vt:lpstr>Family Tech Support</vt:lpstr>
      <vt:lpstr>Efficiencies of IT</vt:lpstr>
      <vt:lpstr>PowerPoint Presentation</vt:lpstr>
      <vt:lpstr>What makes you a good IT professional</vt:lpstr>
      <vt:lpstr>What makes you a good IT professional</vt:lpstr>
      <vt:lpstr>What makes you a good IT professional</vt:lpstr>
      <vt:lpstr>What makes you a good IT professional</vt:lpstr>
      <vt:lpstr>What makes you a good IT professional</vt:lpstr>
      <vt:lpstr>PowerPoint Presentation</vt:lpstr>
      <vt:lpstr>Sidebar on technologies</vt:lpstr>
      <vt:lpstr>PowerPoint Presentation</vt:lpstr>
      <vt:lpstr>PowerPoint Presentation</vt:lpstr>
      <vt:lpstr>How the users see us?</vt:lpstr>
      <vt:lpstr>Asked about our lab consultants</vt:lpstr>
      <vt:lpstr>Consider the user perspective</vt:lpstr>
      <vt:lpstr>PowerPoint Presentation</vt:lpstr>
      <vt:lpstr>PowerPoint Presentation</vt:lpstr>
      <vt:lpstr>PowerPoint Presentation</vt:lpstr>
      <vt:lpstr>Marketing IT?</vt:lpstr>
      <vt:lpstr>What gets made visible for us?</vt:lpstr>
      <vt:lpstr>The SSL vulnerabilities nightmare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Mussulman, David E</dc:creator>
  <cp:lastModifiedBy>Dave Mussulman</cp:lastModifiedBy>
  <cp:revision>76</cp:revision>
  <dcterms:created xsi:type="dcterms:W3CDTF">2014-06-03T20:38:14Z</dcterms:created>
  <dcterms:modified xsi:type="dcterms:W3CDTF">2014-06-05T12:59:12Z</dcterms:modified>
</cp:coreProperties>
</file>